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9" r:id="rId7"/>
    <p:sldId id="258" r:id="rId8"/>
    <p:sldId id="267" r:id="rId9"/>
    <p:sldId id="266" r:id="rId10"/>
    <p:sldId id="268" r:id="rId11"/>
    <p:sldId id="264" r:id="rId12"/>
    <p:sldId id="275" r:id="rId13"/>
    <p:sldId id="272" r:id="rId14"/>
    <p:sldId id="273" r:id="rId15"/>
    <p:sldId id="259" r:id="rId16"/>
    <p:sldId id="260" r:id="rId17"/>
    <p:sldId id="261" r:id="rId18"/>
    <p:sldId id="274" r:id="rId19"/>
    <p:sldId id="270" r:id="rId20"/>
    <p:sldId id="276" r:id="rId21"/>
    <p:sldId id="271" r:id="rId22"/>
    <p:sldId id="277" r:id="rId23"/>
    <p:sldId id="26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rothy Lane" initials="DL" lastIdx="10" clrIdx="0">
    <p:extLst>
      <p:ext uri="{19B8F6BF-5375-455C-9EA6-DF929625EA0E}">
        <p15:presenceInfo xmlns:p15="http://schemas.microsoft.com/office/powerpoint/2012/main" userId="S::Dorothy.Lane@lcuregina.ca::02c4ba02-8739-4295-928a-71d7c4cc2d7c" providerId="AD"/>
      </p:ext>
    </p:extLst>
  </p:cmAuthor>
  <p:cmAuthor id="2" name="Microsoft account" initials="Ma" lastIdx="2" clrIdx="1">
    <p:extLst>
      <p:ext uri="{19B8F6BF-5375-455C-9EA6-DF929625EA0E}">
        <p15:presenceInfo xmlns:p15="http://schemas.microsoft.com/office/powerpoint/2012/main" userId="9a52efbc7396287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96208"/>
  </p:normalViewPr>
  <p:slideViewPr>
    <p:cSldViewPr snapToGrid="0">
      <p:cViewPr varScale="1">
        <p:scale>
          <a:sx n="82" d="100"/>
          <a:sy n="82" d="100"/>
        </p:scale>
        <p:origin x="91"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3429000"/>
          </a:xfrm>
          <a:prstGeom prst="rect">
            <a:avLst/>
          </a:prstGeom>
        </p:spPr>
      </p:pic>
      <p:sp>
        <p:nvSpPr>
          <p:cNvPr id="2" name="Title 1"/>
          <p:cNvSpPr>
            <a:spLocks noGrp="1"/>
          </p:cNvSpPr>
          <p:nvPr>
            <p:ph type="ctrTitle" hasCustomPrompt="1"/>
          </p:nvPr>
        </p:nvSpPr>
        <p:spPr>
          <a:xfrm>
            <a:off x="1274619" y="1348509"/>
            <a:ext cx="9144000" cy="2329873"/>
          </a:xfrm>
        </p:spPr>
        <p:txBody>
          <a:bodyPr anchor="b"/>
          <a:lstStyle>
            <a:lvl1pPr algn="ctr">
              <a:defRPr sz="6000" b="0" i="0" baseline="0">
                <a:latin typeface="Cooper Hewitt" pitchFamily="50" charset="0"/>
                <a:ea typeface="Cooper Hewitt" pitchFamily="50" charset="0"/>
              </a:defRPr>
            </a:lvl1pPr>
          </a:lstStyle>
          <a:p>
            <a:r>
              <a:rPr lang="en-CA" dirty="0"/>
              <a:t>This is an URFA Presentation</a:t>
            </a:r>
          </a:p>
        </p:txBody>
      </p:sp>
      <p:sp>
        <p:nvSpPr>
          <p:cNvPr id="3" name="Subtitle 2"/>
          <p:cNvSpPr>
            <a:spLocks noGrp="1"/>
          </p:cNvSpPr>
          <p:nvPr>
            <p:ph type="subTitle" idx="1"/>
          </p:nvPr>
        </p:nvSpPr>
        <p:spPr>
          <a:xfrm>
            <a:off x="1274619" y="3678382"/>
            <a:ext cx="9144000" cy="685944"/>
          </a:xfrm>
        </p:spPr>
        <p:txBody>
          <a:bodyPr/>
          <a:lstStyle>
            <a:lvl1pPr marL="0" indent="0" algn="ctr">
              <a:buNone/>
              <a:defRPr sz="2400">
                <a:latin typeface="Cooper Hewitt" pitchFamily="50" charset="0"/>
                <a:ea typeface="Cooper Hewitt"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dirty="0"/>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18877" y="4777509"/>
            <a:ext cx="2547302" cy="1648691"/>
          </a:xfrm>
          <a:prstGeom prst="rect">
            <a:avLst/>
          </a:prstGeom>
        </p:spPr>
      </p:pic>
    </p:spTree>
    <p:extLst>
      <p:ext uri="{BB962C8B-B14F-4D97-AF65-F5344CB8AC3E}">
        <p14:creationId xmlns:p14="http://schemas.microsoft.com/office/powerpoint/2010/main" val="3482465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9F5D49BE-40D8-4E5A-AA9A-0A75E0A8ED6D}" type="datetimeFigureOut">
              <a:rPr lang="en-CA" smtClean="0"/>
              <a:t>2020-07-22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CE6B091-0CDC-426D-B5AA-D4C0428DD70D}" type="slidenum">
              <a:rPr lang="en-CA" smtClean="0"/>
              <a:t>‹#›</a:t>
            </a:fld>
            <a:endParaRPr lang="en-CA"/>
          </a:p>
        </p:txBody>
      </p:sp>
    </p:spTree>
    <p:extLst>
      <p:ext uri="{BB962C8B-B14F-4D97-AF65-F5344CB8AC3E}">
        <p14:creationId xmlns:p14="http://schemas.microsoft.com/office/powerpoint/2010/main" val="1793335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9F5D49BE-40D8-4E5A-AA9A-0A75E0A8ED6D}" type="datetimeFigureOut">
              <a:rPr lang="en-CA" smtClean="0"/>
              <a:t>2020-07-22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CE6B091-0CDC-426D-B5AA-D4C0428DD70D}" type="slidenum">
              <a:rPr lang="en-CA" smtClean="0"/>
              <a:t>‹#›</a:t>
            </a:fld>
            <a:endParaRPr lang="en-CA"/>
          </a:p>
        </p:txBody>
      </p:sp>
    </p:spTree>
    <p:extLst>
      <p:ext uri="{BB962C8B-B14F-4D97-AF65-F5344CB8AC3E}">
        <p14:creationId xmlns:p14="http://schemas.microsoft.com/office/powerpoint/2010/main" val="163578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10800000">
            <a:off x="0" y="4300151"/>
            <a:ext cx="12192000" cy="2557848"/>
          </a:xfrm>
          <a:prstGeom prst="rect">
            <a:avLst/>
          </a:prstGeom>
        </p:spPr>
      </p:pic>
      <p:sp>
        <p:nvSpPr>
          <p:cNvPr id="2" name="Title 1"/>
          <p:cNvSpPr>
            <a:spLocks noGrp="1"/>
          </p:cNvSpPr>
          <p:nvPr>
            <p:ph type="title" hasCustomPrompt="1"/>
          </p:nvPr>
        </p:nvSpPr>
        <p:spPr>
          <a:xfrm>
            <a:off x="422564" y="108817"/>
            <a:ext cx="10515600" cy="1325563"/>
          </a:xfrm>
        </p:spPr>
        <p:txBody>
          <a:bodyPr/>
          <a:lstStyle>
            <a:lvl1pPr>
              <a:defRPr baseline="0">
                <a:latin typeface="Cooper Hewitt" pitchFamily="50" charset="0"/>
                <a:ea typeface="Cooper Hewitt" pitchFamily="50" charset="0"/>
              </a:defRPr>
            </a:lvl1pPr>
          </a:lstStyle>
          <a:p>
            <a:r>
              <a:rPr lang="en-US" dirty="0"/>
              <a:t>This is an URFA Slide </a:t>
            </a:r>
            <a:endParaRPr lang="en-CA" dirty="0"/>
          </a:p>
        </p:txBody>
      </p:sp>
      <p:sp>
        <p:nvSpPr>
          <p:cNvPr id="3" name="Content Placeholder 2"/>
          <p:cNvSpPr>
            <a:spLocks noGrp="1"/>
          </p:cNvSpPr>
          <p:nvPr>
            <p:ph idx="1"/>
          </p:nvPr>
        </p:nvSpPr>
        <p:spPr>
          <a:xfrm>
            <a:off x="422564" y="1593273"/>
            <a:ext cx="10515600" cy="3253653"/>
          </a:xfrm>
        </p:spPr>
        <p:txBody>
          <a:bodyPr/>
          <a:lstStyle>
            <a:lvl1pPr>
              <a:defRPr>
                <a:latin typeface="Cooper Hewitt" pitchFamily="50" charset="0"/>
                <a:ea typeface="Cooper Hewitt" pitchFamily="50" charset="0"/>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26" name="Slide Number Placeholder 25"/>
          <p:cNvSpPr>
            <a:spLocks noGrp="1"/>
          </p:cNvSpPr>
          <p:nvPr>
            <p:ph type="sldNum" sz="quarter" idx="12"/>
          </p:nvPr>
        </p:nvSpPr>
        <p:spPr>
          <a:xfrm>
            <a:off x="9276563" y="6311224"/>
            <a:ext cx="2743200" cy="365125"/>
          </a:xfrm>
        </p:spPr>
        <p:txBody>
          <a:bodyPr/>
          <a:lstStyle>
            <a:lvl1pPr>
              <a:defRPr sz="1400">
                <a:solidFill>
                  <a:schemeClr val="bg1"/>
                </a:solidFill>
                <a:latin typeface="Cooper Hewitt" pitchFamily="50" charset="0"/>
                <a:ea typeface="Cooper Hewitt" pitchFamily="50" charset="0"/>
              </a:defRPr>
            </a:lvl1pPr>
          </a:lstStyle>
          <a:p>
            <a:fld id="{DCE6B091-0CDC-426D-B5AA-D4C0428DD70D}" type="slidenum">
              <a:rPr lang="en-CA" smtClean="0"/>
              <a:pPr/>
              <a:t>‹#›</a:t>
            </a:fld>
            <a:endParaRPr lang="en-CA" dirty="0"/>
          </a:p>
        </p:txBody>
      </p:sp>
      <p:pic>
        <p:nvPicPr>
          <p:cNvPr id="27" name="Picture 2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56451" y="5753961"/>
            <a:ext cx="963312" cy="484867"/>
          </a:xfrm>
          <a:prstGeom prst="rect">
            <a:avLst/>
          </a:prstGeom>
        </p:spPr>
      </p:pic>
    </p:spTree>
    <p:extLst>
      <p:ext uri="{BB962C8B-B14F-4D97-AF65-F5344CB8AC3E}">
        <p14:creationId xmlns:p14="http://schemas.microsoft.com/office/powerpoint/2010/main" val="593245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5D49BE-40D8-4E5A-AA9A-0A75E0A8ED6D}" type="datetimeFigureOut">
              <a:rPr lang="en-CA" smtClean="0"/>
              <a:t>2020-07-22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CE6B091-0CDC-426D-B5AA-D4C0428DD70D}" type="slidenum">
              <a:rPr lang="en-CA" smtClean="0"/>
              <a:t>‹#›</a:t>
            </a:fld>
            <a:endParaRPr lang="en-CA"/>
          </a:p>
        </p:txBody>
      </p:sp>
    </p:spTree>
    <p:extLst>
      <p:ext uri="{BB962C8B-B14F-4D97-AF65-F5344CB8AC3E}">
        <p14:creationId xmlns:p14="http://schemas.microsoft.com/office/powerpoint/2010/main" val="1232146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9F5D49BE-40D8-4E5A-AA9A-0A75E0A8ED6D}" type="datetimeFigureOut">
              <a:rPr lang="en-CA" smtClean="0"/>
              <a:t>2020-07-22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CE6B091-0CDC-426D-B5AA-D4C0428DD70D}" type="slidenum">
              <a:rPr lang="en-CA" smtClean="0"/>
              <a:t>‹#›</a:t>
            </a:fld>
            <a:endParaRPr lang="en-CA"/>
          </a:p>
        </p:txBody>
      </p:sp>
    </p:spTree>
    <p:extLst>
      <p:ext uri="{BB962C8B-B14F-4D97-AF65-F5344CB8AC3E}">
        <p14:creationId xmlns:p14="http://schemas.microsoft.com/office/powerpoint/2010/main" val="4017638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9F5D49BE-40D8-4E5A-AA9A-0A75E0A8ED6D}" type="datetimeFigureOut">
              <a:rPr lang="en-CA" smtClean="0"/>
              <a:t>2020-07-22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CE6B091-0CDC-426D-B5AA-D4C0428DD70D}" type="slidenum">
              <a:rPr lang="en-CA" smtClean="0"/>
              <a:t>‹#›</a:t>
            </a:fld>
            <a:endParaRPr lang="en-CA"/>
          </a:p>
        </p:txBody>
      </p:sp>
    </p:spTree>
    <p:extLst>
      <p:ext uri="{BB962C8B-B14F-4D97-AF65-F5344CB8AC3E}">
        <p14:creationId xmlns:p14="http://schemas.microsoft.com/office/powerpoint/2010/main" val="100555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9F5D49BE-40D8-4E5A-AA9A-0A75E0A8ED6D}" type="datetimeFigureOut">
              <a:rPr lang="en-CA" smtClean="0"/>
              <a:t>2020-07-22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CE6B091-0CDC-426D-B5AA-D4C0428DD70D}" type="slidenum">
              <a:rPr lang="en-CA" smtClean="0"/>
              <a:t>‹#›</a:t>
            </a:fld>
            <a:endParaRPr lang="en-CA"/>
          </a:p>
        </p:txBody>
      </p:sp>
    </p:spTree>
    <p:extLst>
      <p:ext uri="{BB962C8B-B14F-4D97-AF65-F5344CB8AC3E}">
        <p14:creationId xmlns:p14="http://schemas.microsoft.com/office/powerpoint/2010/main" val="2591425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5D49BE-40D8-4E5A-AA9A-0A75E0A8ED6D}" type="datetimeFigureOut">
              <a:rPr lang="en-CA" smtClean="0"/>
              <a:t>2020-07-22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CE6B091-0CDC-426D-B5AA-D4C0428DD70D}" type="slidenum">
              <a:rPr lang="en-CA" smtClean="0"/>
              <a:t>‹#›</a:t>
            </a:fld>
            <a:endParaRPr lang="en-CA"/>
          </a:p>
        </p:txBody>
      </p:sp>
    </p:spTree>
    <p:extLst>
      <p:ext uri="{BB962C8B-B14F-4D97-AF65-F5344CB8AC3E}">
        <p14:creationId xmlns:p14="http://schemas.microsoft.com/office/powerpoint/2010/main" val="554799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5D49BE-40D8-4E5A-AA9A-0A75E0A8ED6D}" type="datetimeFigureOut">
              <a:rPr lang="en-CA" smtClean="0"/>
              <a:t>2020-07-22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CE6B091-0CDC-426D-B5AA-D4C0428DD70D}" type="slidenum">
              <a:rPr lang="en-CA" smtClean="0"/>
              <a:t>‹#›</a:t>
            </a:fld>
            <a:endParaRPr lang="en-CA"/>
          </a:p>
        </p:txBody>
      </p:sp>
    </p:spTree>
    <p:extLst>
      <p:ext uri="{BB962C8B-B14F-4D97-AF65-F5344CB8AC3E}">
        <p14:creationId xmlns:p14="http://schemas.microsoft.com/office/powerpoint/2010/main" val="1380356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5D49BE-40D8-4E5A-AA9A-0A75E0A8ED6D}" type="datetimeFigureOut">
              <a:rPr lang="en-CA" smtClean="0"/>
              <a:t>2020-07-22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CE6B091-0CDC-426D-B5AA-D4C0428DD70D}" type="slidenum">
              <a:rPr lang="en-CA" smtClean="0"/>
              <a:t>‹#›</a:t>
            </a:fld>
            <a:endParaRPr lang="en-CA"/>
          </a:p>
        </p:txBody>
      </p:sp>
    </p:spTree>
    <p:extLst>
      <p:ext uri="{BB962C8B-B14F-4D97-AF65-F5344CB8AC3E}">
        <p14:creationId xmlns:p14="http://schemas.microsoft.com/office/powerpoint/2010/main" val="3413215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5D49BE-40D8-4E5A-AA9A-0A75E0A8ED6D}" type="datetimeFigureOut">
              <a:rPr lang="en-CA" smtClean="0"/>
              <a:t>2020-07-22</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E6B091-0CDC-426D-B5AA-D4C0428DD70D}" type="slidenum">
              <a:rPr lang="en-CA" smtClean="0"/>
              <a:t>‹#›</a:t>
            </a:fld>
            <a:endParaRPr lang="en-CA"/>
          </a:p>
        </p:txBody>
      </p:sp>
    </p:spTree>
    <p:extLst>
      <p:ext uri="{BB962C8B-B14F-4D97-AF65-F5344CB8AC3E}">
        <p14:creationId xmlns:p14="http://schemas.microsoft.com/office/powerpoint/2010/main" val="890062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4000" dirty="0">
                <a:latin typeface="Calibri" panose="020F0502020204030204" pitchFamily="34" charset="0"/>
                <a:cs typeface="Calibri" panose="020F0502020204030204" pitchFamily="34" charset="0"/>
              </a:rPr>
              <a:t>Luther Bargaining Negotiations Update-</a:t>
            </a:r>
            <a:br>
              <a:rPr lang="en-CA" sz="4000" dirty="0">
                <a:latin typeface="Calibri" panose="020F0502020204030204" pitchFamily="34" charset="0"/>
                <a:cs typeface="Calibri" panose="020F0502020204030204" pitchFamily="34" charset="0"/>
              </a:rPr>
            </a:br>
            <a:r>
              <a:rPr lang="en-CA" sz="4000" dirty="0">
                <a:latin typeface="Calibri" panose="020F0502020204030204" pitchFamily="34" charset="0"/>
                <a:cs typeface="Calibri" panose="020F0502020204030204" pitchFamily="34" charset="0"/>
              </a:rPr>
              <a:t>Ratification Information Session</a:t>
            </a:r>
          </a:p>
        </p:txBody>
      </p:sp>
      <p:sp>
        <p:nvSpPr>
          <p:cNvPr id="3" name="Subtitle 2"/>
          <p:cNvSpPr>
            <a:spLocks noGrp="1"/>
          </p:cNvSpPr>
          <p:nvPr>
            <p:ph type="subTitle" idx="1"/>
          </p:nvPr>
        </p:nvSpPr>
        <p:spPr/>
        <p:txBody>
          <a:bodyPr/>
          <a:lstStyle/>
          <a:p>
            <a:r>
              <a:rPr lang="en-CA" dirty="0">
                <a:latin typeface="Calibri" panose="020F0502020204030204" pitchFamily="34" charset="0"/>
                <a:cs typeface="Calibri" panose="020F0502020204030204" pitchFamily="34" charset="0"/>
              </a:rPr>
              <a:t>July 20, 2020</a:t>
            </a:r>
          </a:p>
        </p:txBody>
      </p:sp>
    </p:spTree>
    <p:extLst>
      <p:ext uri="{BB962C8B-B14F-4D97-AF65-F5344CB8AC3E}">
        <p14:creationId xmlns:p14="http://schemas.microsoft.com/office/powerpoint/2010/main" val="3235273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What was Achieved</a:t>
            </a:r>
          </a:p>
        </p:txBody>
      </p:sp>
      <p:sp>
        <p:nvSpPr>
          <p:cNvPr id="5" name="Content Placeholder 4"/>
          <p:cNvSpPr>
            <a:spLocks noGrp="1"/>
          </p:cNvSpPr>
          <p:nvPr>
            <p:ph idx="1"/>
          </p:nvPr>
        </p:nvSpPr>
        <p:spPr>
          <a:xfrm>
            <a:off x="422564" y="1593273"/>
            <a:ext cx="10515600" cy="4034529"/>
          </a:xfrm>
        </p:spPr>
        <p:txBody>
          <a:bodyPr>
            <a:normAutofit/>
          </a:bodyPr>
          <a:lstStyle/>
          <a:p>
            <a:r>
              <a:rPr lang="en-US" dirty="0">
                <a:latin typeface="Calibri" panose="020F0502020204030204" pitchFamily="34" charset="0"/>
                <a:cs typeface="Calibri" panose="020F0502020204030204" pitchFamily="34" charset="0"/>
              </a:rPr>
              <a:t>Parity with </a:t>
            </a:r>
            <a:r>
              <a:rPr lang="en-US" dirty="0" err="1">
                <a:latin typeface="Calibri" panose="020F0502020204030204" pitchFamily="34" charset="0"/>
                <a:cs typeface="Calibri" panose="020F0502020204030204" pitchFamily="34" charset="0"/>
              </a:rPr>
              <a:t>UofR</a:t>
            </a:r>
            <a:r>
              <a:rPr lang="en-US" dirty="0">
                <a:latin typeface="Calibri" panose="020F0502020204030204" pitchFamily="34" charset="0"/>
                <a:cs typeface="Calibri" panose="020F0502020204030204" pitchFamily="34" charset="0"/>
              </a:rPr>
              <a:t> in salaries, pension, APEA, and Wellness accounts; (see following slides)</a:t>
            </a:r>
          </a:p>
          <a:p>
            <a:r>
              <a:rPr lang="en-US" dirty="0">
                <a:latin typeface="Calibri" panose="020F0502020204030204" pitchFamily="34" charset="0"/>
                <a:cs typeface="Calibri" panose="020F0502020204030204" pitchFamily="34" charset="0"/>
              </a:rPr>
              <a:t>Continuation of merit increments, with additional language regarding process, consultation with UR, and parameters of application</a:t>
            </a:r>
          </a:p>
          <a:p>
            <a:r>
              <a:rPr lang="en-US" dirty="0">
                <a:latin typeface="Calibri" panose="020F0502020204030204" pitchFamily="34" charset="0"/>
                <a:cs typeface="Calibri" panose="020F0502020204030204" pitchFamily="34" charset="0"/>
              </a:rPr>
              <a:t>MOU on revising criteria document with respect to merit increments</a:t>
            </a:r>
          </a:p>
          <a:p>
            <a:r>
              <a:rPr lang="en-US" dirty="0">
                <a:latin typeface="Calibri" panose="020F0502020204030204" pitchFamily="34" charset="0"/>
                <a:cs typeface="Calibri" panose="020F0502020204030204" pitchFamily="34" charset="0"/>
              </a:rPr>
              <a:t>Reconciliation of leave durations to sync with legislative changes.</a:t>
            </a:r>
          </a:p>
          <a:p>
            <a:r>
              <a:rPr lang="en-US" dirty="0">
                <a:latin typeface="Calibri" panose="020F0502020204030204" pitchFamily="34" charset="0"/>
                <a:cs typeface="Calibri" panose="020F0502020204030204" pitchFamily="34" charset="0"/>
              </a:rPr>
              <a:t>Increased opportunity and expansion of rank for sessional lecturers.</a:t>
            </a: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53599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Monetary Agreement</a:t>
            </a:r>
          </a:p>
        </p:txBody>
      </p:sp>
      <p:sp>
        <p:nvSpPr>
          <p:cNvPr id="3" name="Content Placeholder 2"/>
          <p:cNvSpPr>
            <a:spLocks noGrp="1"/>
          </p:cNvSpPr>
          <p:nvPr>
            <p:ph idx="1"/>
          </p:nvPr>
        </p:nvSpPr>
        <p:spPr/>
        <p:txBody>
          <a:bodyPr/>
          <a:lstStyle/>
          <a:p>
            <a:r>
              <a:rPr lang="en-US" dirty="0">
                <a:latin typeface="Calibri" panose="020F0502020204030204" pitchFamily="34" charset="0"/>
                <a:cs typeface="Calibri" panose="020F0502020204030204" pitchFamily="34" charset="0"/>
              </a:rPr>
              <a:t>Year 1- July 1, 2017-June 30, 2018 </a:t>
            </a:r>
          </a:p>
          <a:p>
            <a:pPr marL="0" indent="0">
              <a:buNone/>
            </a:pPr>
            <a:endParaRPr lang="en-US" dirty="0">
              <a:latin typeface="Calibri" panose="020F0502020204030204" pitchFamily="34" charset="0"/>
              <a:cs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695581906"/>
              </p:ext>
            </p:extLst>
          </p:nvPr>
        </p:nvGraphicFramePr>
        <p:xfrm>
          <a:off x="546100" y="2302281"/>
          <a:ext cx="10461206" cy="741680"/>
        </p:xfrm>
        <a:graphic>
          <a:graphicData uri="http://schemas.openxmlformats.org/drawingml/2006/table">
            <a:tbl>
              <a:tblPr firstRow="1" bandRow="1">
                <a:tableStyleId>{5C22544A-7EE6-4342-B048-85BDC9FD1C3A}</a:tableStyleId>
              </a:tblPr>
              <a:tblGrid>
                <a:gridCol w="9233520">
                  <a:extLst>
                    <a:ext uri="{9D8B030D-6E8A-4147-A177-3AD203B41FA5}">
                      <a16:colId xmlns:a16="http://schemas.microsoft.com/office/drawing/2014/main" xmlns="" val="20000"/>
                    </a:ext>
                  </a:extLst>
                </a:gridCol>
                <a:gridCol w="1227686">
                  <a:extLst>
                    <a:ext uri="{9D8B030D-6E8A-4147-A177-3AD203B41FA5}">
                      <a16:colId xmlns:a16="http://schemas.microsoft.com/office/drawing/2014/main" xmlns="" val="20001"/>
                    </a:ext>
                  </a:extLst>
                </a:gridCol>
              </a:tblGrid>
              <a:tr h="370840">
                <a:tc>
                  <a:txBody>
                    <a:bodyPr/>
                    <a:lstStyle/>
                    <a:p>
                      <a:r>
                        <a:rPr lang="en-US" dirty="0"/>
                        <a:t>Agreement</a:t>
                      </a:r>
                    </a:p>
                  </a:txBody>
                  <a:tcPr/>
                </a:tc>
                <a:tc>
                  <a:txBody>
                    <a:bodyPr/>
                    <a:lstStyle/>
                    <a:p>
                      <a:endParaRPr lang="en-US" dirty="0"/>
                    </a:p>
                  </a:txBody>
                  <a:tcPr/>
                </a:tc>
                <a:extLst>
                  <a:ext uri="{0D108BD9-81ED-4DB2-BD59-A6C34878D82A}">
                    <a16:rowId xmlns:a16="http://schemas.microsoft.com/office/drawing/2014/main" xmlns="" val="10000"/>
                  </a:ext>
                </a:extLst>
              </a:tr>
              <a:tr h="370840">
                <a:tc>
                  <a:txBody>
                    <a:bodyPr/>
                    <a:lstStyle/>
                    <a:p>
                      <a:pPr marL="285750" indent="-285750">
                        <a:buFont typeface="Arial" panose="020B0604020202020204" pitchFamily="34" charset="0"/>
                        <a:buChar char="•"/>
                      </a:pPr>
                      <a:r>
                        <a:rPr lang="en-GB" sz="1800" kern="1200" dirty="0">
                          <a:solidFill>
                            <a:schemeClr val="dk1"/>
                          </a:solidFill>
                          <a:effectLst/>
                          <a:latin typeface="+mn-lt"/>
                          <a:ea typeface="+mn-ea"/>
                          <a:cs typeface="+mn-cs"/>
                        </a:rPr>
                        <a:t>Increase salary scales for all academic staff members by zero (0) per cent.</a:t>
                      </a:r>
                      <a:endParaRPr lang="en-US" sz="1800"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56754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Monetary Agreement</a:t>
            </a:r>
          </a:p>
        </p:txBody>
      </p:sp>
      <p:sp>
        <p:nvSpPr>
          <p:cNvPr id="3" name="Content Placeholder 2"/>
          <p:cNvSpPr>
            <a:spLocks noGrp="1"/>
          </p:cNvSpPr>
          <p:nvPr>
            <p:ph idx="1"/>
          </p:nvPr>
        </p:nvSpPr>
        <p:spPr>
          <a:xfrm>
            <a:off x="422564" y="1250373"/>
            <a:ext cx="10515600" cy="5266041"/>
          </a:xfrm>
        </p:spPr>
        <p:txBody>
          <a:bodyPr>
            <a:normAutofit/>
          </a:bodyPr>
          <a:lstStyle/>
          <a:p>
            <a:r>
              <a:rPr lang="en-US" dirty="0">
                <a:latin typeface="Calibri" panose="020F0502020204030204" pitchFamily="34" charset="0"/>
                <a:cs typeface="Calibri" panose="020F0502020204030204" pitchFamily="34" charset="0"/>
              </a:rPr>
              <a:t>Year 2- July 1, 2018-June 30, 2019</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
            </a:r>
            <a:br>
              <a:rPr lang="en-US" dirty="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891992275"/>
              </p:ext>
            </p:extLst>
          </p:nvPr>
        </p:nvGraphicFramePr>
        <p:xfrm>
          <a:off x="422564" y="1749878"/>
          <a:ext cx="10632739" cy="3149926"/>
        </p:xfrm>
        <a:graphic>
          <a:graphicData uri="http://schemas.openxmlformats.org/drawingml/2006/table">
            <a:tbl>
              <a:tblPr firstRow="1" bandRow="1">
                <a:tableStyleId>{5C22544A-7EE6-4342-B048-85BDC9FD1C3A}</a:tableStyleId>
              </a:tblPr>
              <a:tblGrid>
                <a:gridCol w="9327226">
                  <a:extLst>
                    <a:ext uri="{9D8B030D-6E8A-4147-A177-3AD203B41FA5}">
                      <a16:colId xmlns:a16="http://schemas.microsoft.com/office/drawing/2014/main" xmlns="" val="20000"/>
                    </a:ext>
                  </a:extLst>
                </a:gridCol>
                <a:gridCol w="1305513">
                  <a:extLst>
                    <a:ext uri="{9D8B030D-6E8A-4147-A177-3AD203B41FA5}">
                      <a16:colId xmlns:a16="http://schemas.microsoft.com/office/drawing/2014/main" xmlns="" val="20001"/>
                    </a:ext>
                  </a:extLst>
                </a:gridCol>
              </a:tblGrid>
              <a:tr h="370840">
                <a:tc>
                  <a:txBody>
                    <a:bodyPr/>
                    <a:lstStyle/>
                    <a:p>
                      <a:r>
                        <a:rPr lang="en-US" dirty="0"/>
                        <a:t>Agreement</a:t>
                      </a:r>
                    </a:p>
                  </a:txBody>
                  <a:tcPr/>
                </a:tc>
                <a:tc>
                  <a:txBody>
                    <a:bodyPr/>
                    <a:lstStyle/>
                    <a:p>
                      <a:endParaRPr lang="en-US" dirty="0"/>
                    </a:p>
                  </a:txBody>
                  <a:tcPr/>
                </a:tc>
                <a:extLst>
                  <a:ext uri="{0D108BD9-81ED-4DB2-BD59-A6C34878D82A}">
                    <a16:rowId xmlns:a16="http://schemas.microsoft.com/office/drawing/2014/main" xmlns="" val="10000"/>
                  </a:ext>
                </a:extLst>
              </a:tr>
              <a:tr h="2779086">
                <a:tc>
                  <a:txBody>
                    <a:bodyPr/>
                    <a:lstStyle/>
                    <a:p>
                      <a:pPr marL="285750" indent="-285750">
                        <a:buFont typeface="Arial" panose="020B0604020202020204" pitchFamily="34" charset="0"/>
                        <a:buChar char="•"/>
                      </a:pPr>
                      <a:r>
                        <a:rPr lang="en-GB" sz="1800" kern="1200" dirty="0">
                          <a:solidFill>
                            <a:schemeClr val="dk1"/>
                          </a:solidFill>
                          <a:effectLst/>
                          <a:latin typeface="+mn-lt"/>
                          <a:ea typeface="+mn-ea"/>
                          <a:cs typeface="+mn-cs"/>
                        </a:rPr>
                        <a:t>Increase salary scales for all academic staff members by zero (0) per cent.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kern="1200" dirty="0">
                          <a:solidFill>
                            <a:schemeClr val="dk1"/>
                          </a:solidFill>
                          <a:effectLst/>
                          <a:latin typeface="+mn-lt"/>
                          <a:ea typeface="+mn-ea"/>
                          <a:cs typeface="+mn-cs"/>
                        </a:rPr>
                        <a:t>A one-time, lump sum payment of $2,500 for Faculty, Librarians, Laboratory Instructors and Instructors, and sessional members who have worked a minimum of 1040 hours (5 courses) in the previous academic year (2017-2018).  </a:t>
                      </a:r>
                      <a:endParaRPr lang="en-US" b="0" i="0" dirty="0">
                        <a:effectLst/>
                      </a:endParaRPr>
                    </a:p>
                    <a:p>
                      <a:endParaRPr lang="en-GB" sz="1800" kern="1200" dirty="0">
                        <a:solidFill>
                          <a:schemeClr val="dk1"/>
                        </a:solidFill>
                        <a:effectLst/>
                        <a:latin typeface="+mn-lt"/>
                        <a:ea typeface="+mn-ea"/>
                        <a:cs typeface="+mn-cs"/>
                      </a:endParaRPr>
                    </a:p>
                    <a:p>
                      <a:endParaRPr lang="en-US" dirty="0"/>
                    </a:p>
                  </a:txBody>
                  <a:tcPr/>
                </a:tc>
                <a:tc>
                  <a:txBody>
                    <a:bodyPr/>
                    <a:lstStyle/>
                    <a:p>
                      <a:endParaRPr lang="en-US"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040967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Monetary Agreement</a:t>
            </a:r>
          </a:p>
        </p:txBody>
      </p:sp>
      <p:sp>
        <p:nvSpPr>
          <p:cNvPr id="3" name="Content Placeholder 2"/>
          <p:cNvSpPr>
            <a:spLocks noGrp="1"/>
          </p:cNvSpPr>
          <p:nvPr>
            <p:ph idx="1"/>
          </p:nvPr>
        </p:nvSpPr>
        <p:spPr/>
        <p:txBody>
          <a:bodyPr/>
          <a:lstStyle/>
          <a:p>
            <a:r>
              <a:rPr lang="en-US" dirty="0">
                <a:latin typeface="Calibri" panose="020F0502020204030204" pitchFamily="34" charset="0"/>
                <a:cs typeface="Calibri" panose="020F0502020204030204" pitchFamily="34" charset="0"/>
              </a:rPr>
              <a:t>Year 3- July 1, 2019-June 30, 2020 </a:t>
            </a:r>
          </a:p>
          <a:p>
            <a:pPr marL="0" indent="0">
              <a:buNone/>
            </a:pPr>
            <a:endParaRPr lang="en-US" dirty="0">
              <a:latin typeface="Calibri" panose="020F0502020204030204" pitchFamily="34" charset="0"/>
              <a:cs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940472344"/>
              </p:ext>
            </p:extLst>
          </p:nvPr>
        </p:nvGraphicFramePr>
        <p:xfrm>
          <a:off x="751840" y="2222271"/>
          <a:ext cx="10449560" cy="3205480"/>
        </p:xfrm>
        <a:graphic>
          <a:graphicData uri="http://schemas.openxmlformats.org/drawingml/2006/table">
            <a:tbl>
              <a:tblPr firstRow="1" bandRow="1">
                <a:tableStyleId>{5C22544A-7EE6-4342-B048-85BDC9FD1C3A}</a:tableStyleId>
              </a:tblPr>
              <a:tblGrid>
                <a:gridCol w="9066530">
                  <a:extLst>
                    <a:ext uri="{9D8B030D-6E8A-4147-A177-3AD203B41FA5}">
                      <a16:colId xmlns:a16="http://schemas.microsoft.com/office/drawing/2014/main" xmlns="" val="20000"/>
                    </a:ext>
                  </a:extLst>
                </a:gridCol>
                <a:gridCol w="1383030">
                  <a:extLst>
                    <a:ext uri="{9D8B030D-6E8A-4147-A177-3AD203B41FA5}">
                      <a16:colId xmlns:a16="http://schemas.microsoft.com/office/drawing/2014/main" xmlns="" val="20001"/>
                    </a:ext>
                  </a:extLst>
                </a:gridCol>
              </a:tblGrid>
              <a:tr h="370840">
                <a:tc>
                  <a:txBody>
                    <a:bodyPr/>
                    <a:lstStyle/>
                    <a:p>
                      <a:r>
                        <a:rPr lang="en-US" dirty="0"/>
                        <a:t>Agreement</a:t>
                      </a:r>
                    </a:p>
                  </a:txBody>
                  <a:tcPr/>
                </a:tc>
                <a:tc>
                  <a:txBody>
                    <a:bodyPr/>
                    <a:lstStyle/>
                    <a:p>
                      <a:endParaRPr lang="en-US" dirty="0"/>
                    </a:p>
                  </a:txBody>
                  <a:tcPr/>
                </a:tc>
                <a:extLst>
                  <a:ext uri="{0D108BD9-81ED-4DB2-BD59-A6C34878D82A}">
                    <a16:rowId xmlns:a16="http://schemas.microsoft.com/office/drawing/2014/main" xmlns="" val="10000"/>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kern="1200" dirty="0">
                          <a:solidFill>
                            <a:schemeClr val="dk1"/>
                          </a:solidFill>
                          <a:effectLst/>
                          <a:latin typeface="+mn-lt"/>
                          <a:ea typeface="+mn-ea"/>
                          <a:cs typeface="+mn-cs"/>
                        </a:rPr>
                        <a:t>Increase salary scales for all academic staff members by one and three quarter (1.75) per cent. </a:t>
                      </a:r>
                    </a:p>
                    <a:p>
                      <a:pPr marL="285750" indent="-285750" rtl="0" fontAlgn="base">
                        <a:buFont typeface="Arial" panose="020B0604020202020204" pitchFamily="34" charset="0"/>
                        <a:buChar char="•"/>
                      </a:pPr>
                      <a:r>
                        <a:rPr lang="en-US" sz="1800" b="0" i="0" kern="1200" dirty="0">
                          <a:solidFill>
                            <a:schemeClr val="dk1"/>
                          </a:solidFill>
                          <a:effectLst/>
                          <a:latin typeface="+mn-lt"/>
                          <a:ea typeface="+mn-ea"/>
                          <a:cs typeface="+mn-cs"/>
                        </a:rPr>
                        <a:t>Create Sessional Lecturer IV stipend </a:t>
                      </a:r>
                      <a:endParaRPr lang="en-US" b="0" i="0" dirty="0">
                        <a:effectLst/>
                      </a:endParaRPr>
                    </a:p>
                    <a:p>
                      <a:pPr rtl="0" fontAlgn="base"/>
                      <a:r>
                        <a:rPr lang="en-US" sz="1800" b="0" i="0" kern="1200" dirty="0">
                          <a:solidFill>
                            <a:schemeClr val="dk1"/>
                          </a:solidFill>
                          <a:effectLst/>
                          <a:latin typeface="+mn-lt"/>
                          <a:ea typeface="+mn-ea"/>
                          <a:cs typeface="+mn-cs"/>
                        </a:rPr>
                        <a:t>• Lecturer pay scale set to midpoint between existing Lecturer pay scale and Assistant Professor pay scale  </a:t>
                      </a:r>
                      <a:endParaRPr lang="en-US" b="0" i="0" dirty="0">
                        <a:effectLst/>
                      </a:endParaRPr>
                    </a:p>
                    <a:p>
                      <a:pPr rtl="0" fontAlgn="base"/>
                      <a:r>
                        <a:rPr lang="en-US" sz="1800" b="0" i="0" kern="1200" dirty="0">
                          <a:solidFill>
                            <a:schemeClr val="dk1"/>
                          </a:solidFill>
                          <a:effectLst/>
                          <a:latin typeface="+mn-lt"/>
                          <a:ea typeface="+mn-ea"/>
                          <a:cs typeface="+mn-cs"/>
                        </a:rPr>
                        <a:t>• Add one, drop one increment </a:t>
                      </a:r>
                      <a:endParaRPr lang="en-US" b="0" i="0" dirty="0">
                        <a:effectLst/>
                      </a:endParaRPr>
                    </a:p>
                    <a:p>
                      <a:pPr rtl="0" fontAlgn="base"/>
                      <a:r>
                        <a:rPr lang="en-US" sz="1800" b="0" i="0" kern="1200" dirty="0">
                          <a:solidFill>
                            <a:schemeClr val="dk1"/>
                          </a:solidFill>
                          <a:effectLst/>
                          <a:latin typeface="+mn-lt"/>
                          <a:ea typeface="+mn-ea"/>
                          <a:cs typeface="+mn-cs"/>
                        </a:rPr>
                        <a:t>• Increase all in scope administrative stipends. </a:t>
                      </a:r>
                      <a:endParaRPr lang="en-US" b="0" i="0" dirty="0">
                        <a:effectLst/>
                      </a:endParaRPr>
                    </a:p>
                    <a:p>
                      <a:pPr rtl="0" fontAlgn="base"/>
                      <a:r>
                        <a:rPr lang="en-US" sz="1800" b="0" i="0" kern="1200" dirty="0">
                          <a:solidFill>
                            <a:schemeClr val="dk1"/>
                          </a:solidFill>
                          <a:effectLst/>
                          <a:latin typeface="+mn-lt"/>
                          <a:ea typeface="+mn-ea"/>
                          <a:cs typeface="+mn-cs"/>
                        </a:rPr>
                        <a:t>• Increase APEA by $600 effective July 1, 2020. </a:t>
                      </a:r>
                      <a:endParaRPr lang="en-US" b="0" i="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effectLst/>
                      </a:endParaRPr>
                    </a:p>
                    <a:p>
                      <a:endParaRPr lang="en-US" dirty="0"/>
                    </a:p>
                  </a:txBody>
                  <a:tcPr/>
                </a:tc>
                <a:tc>
                  <a:txBody>
                    <a:bodyPr/>
                    <a:lstStyle/>
                    <a:p>
                      <a:endParaRPr lang="en-US"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613710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Monetary Agreement</a:t>
            </a:r>
          </a:p>
        </p:txBody>
      </p:sp>
      <p:sp>
        <p:nvSpPr>
          <p:cNvPr id="3" name="Content Placeholder 2"/>
          <p:cNvSpPr>
            <a:spLocks noGrp="1"/>
          </p:cNvSpPr>
          <p:nvPr>
            <p:ph idx="1"/>
          </p:nvPr>
        </p:nvSpPr>
        <p:spPr/>
        <p:txBody>
          <a:bodyPr/>
          <a:lstStyle/>
          <a:p>
            <a:r>
              <a:rPr lang="en-US" dirty="0">
                <a:latin typeface="Calibri" panose="020F0502020204030204" pitchFamily="34" charset="0"/>
                <a:cs typeface="Calibri" panose="020F0502020204030204" pitchFamily="34" charset="0"/>
              </a:rPr>
              <a:t>Year 4- July 1, 2020-June 30, 2021 </a:t>
            </a:r>
          </a:p>
          <a:p>
            <a:pPr marL="0" indent="0">
              <a:buNone/>
            </a:pPr>
            <a:endParaRPr lang="en-US" dirty="0">
              <a:latin typeface="Calibri" panose="020F0502020204030204" pitchFamily="34" charset="0"/>
              <a:cs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36407264"/>
              </p:ext>
            </p:extLst>
          </p:nvPr>
        </p:nvGraphicFramePr>
        <p:xfrm>
          <a:off x="581270" y="2239758"/>
          <a:ext cx="10477794" cy="2103120"/>
        </p:xfrm>
        <a:graphic>
          <a:graphicData uri="http://schemas.openxmlformats.org/drawingml/2006/table">
            <a:tbl>
              <a:tblPr firstRow="1" bandRow="1">
                <a:tableStyleId>{5C22544A-7EE6-4342-B048-85BDC9FD1C3A}</a:tableStyleId>
              </a:tblPr>
              <a:tblGrid>
                <a:gridCol w="8992069">
                  <a:extLst>
                    <a:ext uri="{9D8B030D-6E8A-4147-A177-3AD203B41FA5}">
                      <a16:colId xmlns:a16="http://schemas.microsoft.com/office/drawing/2014/main" xmlns="" val="20000"/>
                    </a:ext>
                  </a:extLst>
                </a:gridCol>
                <a:gridCol w="1485725">
                  <a:extLst>
                    <a:ext uri="{9D8B030D-6E8A-4147-A177-3AD203B41FA5}">
                      <a16:colId xmlns:a16="http://schemas.microsoft.com/office/drawing/2014/main" xmlns="" val="20001"/>
                    </a:ext>
                  </a:extLst>
                </a:gridCol>
              </a:tblGrid>
              <a:tr h="0">
                <a:tc>
                  <a:txBody>
                    <a:bodyPr/>
                    <a:lstStyle/>
                    <a:p>
                      <a:r>
                        <a:rPr lang="en-US" dirty="0"/>
                        <a:t>Agreement</a:t>
                      </a:r>
                    </a:p>
                  </a:txBody>
                  <a:tcPr/>
                </a:tc>
                <a:tc>
                  <a:txBody>
                    <a:bodyPr/>
                    <a:lstStyle/>
                    <a:p>
                      <a:endParaRPr lang="en-US" dirty="0"/>
                    </a:p>
                  </a:txBody>
                  <a:tcPr/>
                </a:tc>
                <a:extLst>
                  <a:ext uri="{0D108BD9-81ED-4DB2-BD59-A6C34878D82A}">
                    <a16:rowId xmlns:a16="http://schemas.microsoft.com/office/drawing/2014/main" xmlns="" val="10000"/>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kern="1200" dirty="0">
                          <a:solidFill>
                            <a:schemeClr val="dk1"/>
                          </a:solidFill>
                          <a:effectLst/>
                          <a:latin typeface="+mn-lt"/>
                          <a:ea typeface="+mn-ea"/>
                          <a:cs typeface="+mn-cs"/>
                        </a:rPr>
                        <a:t>Increase salary scales for all academic staff members by two (2.0) per cent.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kern="1200" dirty="0">
                          <a:solidFill>
                            <a:schemeClr val="dk1"/>
                          </a:solidFill>
                          <a:effectLst/>
                          <a:latin typeface="+mn-lt"/>
                          <a:ea typeface="+mn-ea"/>
                          <a:cs typeface="+mn-cs"/>
                        </a:rPr>
                        <a:t>Increase pension contributions to 16% effective January 1, 2021 with 8% paid by the College and 8% paid by URFA members, beginning January 1st, 2021. </a:t>
                      </a:r>
                      <a:endParaRPr lang="en-US" b="0" i="0" dirty="0">
                        <a:effectLst/>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b="0" i="0" kern="1200" dirty="0">
                        <a:solidFill>
                          <a:schemeClr val="dk1"/>
                        </a:solidFill>
                        <a:effectLst/>
                        <a:latin typeface="+mn-lt"/>
                        <a:ea typeface="+mn-ea"/>
                        <a:cs typeface="+mn-cs"/>
                      </a:endParaRPr>
                    </a:p>
                    <a:p>
                      <a:pPr rtl="0" fontAlgn="base"/>
                      <a:endParaRPr lang="en-US" b="0" i="0" dirty="0">
                        <a:effectLst/>
                      </a:endParaRPr>
                    </a:p>
                    <a:p>
                      <a:endParaRPr lang="en-US" dirty="0"/>
                    </a:p>
                  </a:txBody>
                  <a:tcPr/>
                </a:tc>
                <a:tc>
                  <a:txBody>
                    <a:bodyPr/>
                    <a:lstStyle/>
                    <a:p>
                      <a:endParaRPr lang="en-US"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298638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Monetary Agreement</a:t>
            </a:r>
            <a:endParaRPr lang="en-CA" dirty="0"/>
          </a:p>
        </p:txBody>
      </p:sp>
      <p:sp>
        <p:nvSpPr>
          <p:cNvPr id="3" name="Content Placeholder 2"/>
          <p:cNvSpPr>
            <a:spLocks noGrp="1"/>
          </p:cNvSpPr>
          <p:nvPr>
            <p:ph idx="1"/>
          </p:nvPr>
        </p:nvSpPr>
        <p:spPr>
          <a:xfrm>
            <a:off x="422564" y="1593273"/>
            <a:ext cx="10515600" cy="4495293"/>
          </a:xfrm>
        </p:spPr>
        <p:txBody>
          <a:bodyPr>
            <a:noAutofit/>
          </a:bodyPr>
          <a:lstStyle/>
          <a:p>
            <a:pPr marL="0" indent="0" algn="ctr" fontAlgn="base">
              <a:buNone/>
            </a:pPr>
            <a:r>
              <a:rPr lang="en-US" sz="1800" b="1" dirty="0">
                <a:latin typeface="Calibri" panose="020F0502020204030204" pitchFamily="34" charset="0"/>
                <a:cs typeface="Calibri" panose="020F0502020204030204" pitchFamily="34" charset="0"/>
              </a:rPr>
              <a:t>Sessional  IV </a:t>
            </a:r>
            <a:r>
              <a:rPr lang="en-US" sz="1800" dirty="0">
                <a:latin typeface="Calibri" panose="020F0502020204030204" pitchFamily="34" charset="0"/>
                <a:cs typeface="Calibri" panose="020F0502020204030204" pitchFamily="34" charset="0"/>
              </a:rPr>
              <a:t> </a:t>
            </a:r>
          </a:p>
          <a:p>
            <a:pPr fontAlgn="base"/>
            <a:r>
              <a:rPr lang="en-US" sz="1800" dirty="0">
                <a:latin typeface="Calibri" panose="020F0502020204030204" pitchFamily="34" charset="0"/>
                <a:cs typeface="Calibri" panose="020F0502020204030204" pitchFamily="34" charset="0"/>
              </a:rPr>
              <a:t>A sessional member who has achieved priority status in accordance with Article 13 shall be paid per course as a Sessional IV as follows:  </a:t>
            </a:r>
          </a:p>
          <a:p>
            <a:pPr fontAlgn="base"/>
            <a:r>
              <a:rPr lang="en-US" sz="1800" dirty="0">
                <a:latin typeface="Calibri" panose="020F0502020204030204" pitchFamily="34" charset="0"/>
                <a:cs typeface="Calibri" panose="020F0502020204030204" pitchFamily="34" charset="0"/>
              </a:rPr>
              <a:t>The following formula will apply to an academic staff member who possesses a Ph.D. , or a Master’s degree or equivalent in the discipline being taught and has taught 15 three credit hour courses or equivalent in the discipline being taught: </a:t>
            </a:r>
          </a:p>
          <a:p>
            <a:pPr fontAlgn="base"/>
            <a:r>
              <a:rPr lang="en-US" sz="1800" dirty="0">
                <a:latin typeface="Calibri" panose="020F0502020204030204" pitchFamily="34" charset="0"/>
                <a:cs typeface="Calibri" panose="020F0502020204030204" pitchFamily="34" charset="0"/>
              </a:rPr>
              <a:t>𝑭𝒍𝒐𝒐𝒓 𝒐𝒇 𝑰𝒏𝒔𝒕𝒓𝒖𝒄𝒕𝒐𝒓 𝑰𝑰𝑰×𝟎.𝟕𝟔 </a:t>
            </a:r>
          </a:p>
          <a:p>
            <a:pPr fontAlgn="base"/>
            <a:r>
              <a:rPr lang="en-US" sz="1800" dirty="0">
                <a:latin typeface="Calibri" panose="020F0502020204030204" pitchFamily="34" charset="0"/>
                <a:cs typeface="Calibri" panose="020F0502020204030204" pitchFamily="34" charset="0"/>
              </a:rPr>
              <a:t>The following formula will apply to an academic staff member who possesses a Master’s degree in the discipline being taught, or possesses a four-year Bachelor’s degree or equivalent and has taught 12 three credit hour courses or equivalent in the discipline being taught: </a:t>
            </a:r>
          </a:p>
          <a:p>
            <a:pPr fontAlgn="base"/>
            <a:r>
              <a:rPr lang="en-US" sz="1800" dirty="0">
                <a:latin typeface="Calibri" panose="020F0502020204030204" pitchFamily="34" charset="0"/>
                <a:cs typeface="Calibri" panose="020F0502020204030204" pitchFamily="34" charset="0"/>
              </a:rPr>
              <a:t>𝑭𝒍𝒐𝒐𝒓 𝒐𝒇 𝑰𝒏𝒔𝒕𝒓𝒖𝒄𝒕𝒐𝒓 𝑰𝑰×𝟎.𝟕𝟔 </a:t>
            </a:r>
            <a:endParaRPr lang="en-US" sz="1800" b="0" i="0" dirty="0">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11342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What was Left to Achieve in Future Rounds</a:t>
            </a:r>
          </a:p>
        </p:txBody>
      </p:sp>
      <p:sp>
        <p:nvSpPr>
          <p:cNvPr id="5" name="Content Placeholder 4"/>
          <p:cNvSpPr>
            <a:spLocks noGrp="1"/>
          </p:cNvSpPr>
          <p:nvPr>
            <p:ph idx="1"/>
          </p:nvPr>
        </p:nvSpPr>
        <p:spPr>
          <a:xfrm>
            <a:off x="422564" y="1593273"/>
            <a:ext cx="10515600" cy="4769820"/>
          </a:xfrm>
        </p:spPr>
        <p:txBody>
          <a:bodyPr>
            <a:normAutofit/>
          </a:bodyPr>
          <a:lstStyle/>
          <a:p>
            <a:r>
              <a:rPr lang="en-US" dirty="0">
                <a:latin typeface="Calibri" panose="020F0502020204030204" pitchFamily="34" charset="0"/>
                <a:cs typeface="Calibri" panose="020F0502020204030204" pitchFamily="34" charset="0"/>
              </a:rPr>
              <a:t>Maintain parity in salaries, pension, APEA, wellness account</a:t>
            </a:r>
          </a:p>
          <a:p>
            <a:r>
              <a:rPr lang="en-US" dirty="0">
                <a:latin typeface="Calibri" panose="020F0502020204030204" pitchFamily="34" charset="0"/>
                <a:cs typeface="Calibri" panose="020F0502020204030204" pitchFamily="34" charset="0"/>
              </a:rPr>
              <a:t>We should take a closer look at dental, health, disability benefits</a:t>
            </a:r>
          </a:p>
          <a:p>
            <a:r>
              <a:rPr lang="en-US" dirty="0">
                <a:latin typeface="Calibri" panose="020F0502020204030204" pitchFamily="34" charset="0"/>
                <a:cs typeface="Calibri" panose="020F0502020204030204" pitchFamily="34" charset="0"/>
              </a:rPr>
              <a:t>Continue to work on travel expense account (as in Campion)</a:t>
            </a:r>
          </a:p>
          <a:p>
            <a:r>
              <a:rPr lang="en-US" dirty="0">
                <a:latin typeface="Calibri" panose="020F0502020204030204" pitchFamily="34" charset="0"/>
                <a:cs typeface="Calibri" panose="020F0502020204030204" pitchFamily="34" charset="0"/>
              </a:rPr>
              <a:t>Work-life balance article was abandoned this round, as was the “right to disconnect from technology” even in the form of a general MOU</a:t>
            </a:r>
          </a:p>
          <a:p>
            <a:r>
              <a:rPr lang="en-US" dirty="0">
                <a:latin typeface="Calibri" panose="020F0502020204030204" pitchFamily="34" charset="0"/>
                <a:cs typeface="Calibri" panose="020F0502020204030204" pitchFamily="34" charset="0"/>
              </a:rPr>
              <a:t>Continued enhancements for all sessional lecturers, including incorporating more flexibility for acquiring priority status</a:t>
            </a: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54755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194" y="267710"/>
            <a:ext cx="10515600" cy="1325563"/>
          </a:xfrm>
        </p:spPr>
        <p:txBody>
          <a:bodyPr/>
          <a:lstStyle/>
          <a:p>
            <a:r>
              <a:rPr lang="en-US" dirty="0">
                <a:latin typeface="Calibri" panose="020F0502020204030204" pitchFamily="34" charset="0"/>
                <a:cs typeface="Calibri" panose="020F0502020204030204" pitchFamily="34" charset="0"/>
              </a:rPr>
              <a:t>Work-Life Balance proposal</a:t>
            </a:r>
            <a:r>
              <a:rPr lang="en-CA" dirty="0">
                <a:latin typeface="Calibri" panose="020F0502020204030204" pitchFamily="34" charset="0"/>
                <a:cs typeface="Calibri" panose="020F0502020204030204" pitchFamily="34" charset="0"/>
              </a:rPr>
              <a:t/>
            </a:r>
            <a:br>
              <a:rPr lang="en-CA" dirty="0">
                <a:latin typeface="Calibri" panose="020F0502020204030204" pitchFamily="34" charset="0"/>
                <a:cs typeface="Calibri" panose="020F0502020204030204" pitchFamily="34" charset="0"/>
              </a:rPr>
            </a:br>
            <a:endParaRPr lang="en-CA" dirty="0"/>
          </a:p>
        </p:txBody>
      </p:sp>
      <p:sp>
        <p:nvSpPr>
          <p:cNvPr id="3" name="Content Placeholder 2"/>
          <p:cNvSpPr>
            <a:spLocks noGrp="1"/>
          </p:cNvSpPr>
          <p:nvPr>
            <p:ph idx="1"/>
          </p:nvPr>
        </p:nvSpPr>
        <p:spPr>
          <a:xfrm>
            <a:off x="422564" y="1593273"/>
            <a:ext cx="10515600" cy="4704657"/>
          </a:xfrm>
        </p:spPr>
        <p:txBody>
          <a:bodyPr>
            <a:normAutofit fontScale="40000" lnSpcReduction="20000"/>
          </a:bodyPr>
          <a:lstStyle/>
          <a:p>
            <a:pPr fontAlgn="base"/>
            <a:r>
              <a:rPr lang="en-US" sz="6000" dirty="0">
                <a:latin typeface="Calibri" panose="020F0502020204030204" pitchFamily="34" charset="0"/>
                <a:cs typeface="Calibri" panose="020F0502020204030204" pitchFamily="34" charset="0"/>
              </a:rPr>
              <a:t>The College and the Faculty Association recognize and respect the need for Academic Staff Members to maintain an appropriate work-life balance. </a:t>
            </a:r>
          </a:p>
          <a:p>
            <a:pPr fontAlgn="base"/>
            <a:endParaRPr lang="en-CA" sz="6000" dirty="0">
              <a:latin typeface="Calibri" panose="020F0502020204030204" pitchFamily="34" charset="0"/>
              <a:cs typeface="Calibri" panose="020F0502020204030204" pitchFamily="34" charset="0"/>
            </a:endParaRPr>
          </a:p>
          <a:p>
            <a:pPr fontAlgn="base"/>
            <a:r>
              <a:rPr lang="en-US" sz="6000" dirty="0">
                <a:latin typeface="Calibri" panose="020F0502020204030204" pitchFamily="34" charset="0"/>
                <a:cs typeface="Calibri" panose="020F0502020204030204" pitchFamily="34" charset="0"/>
              </a:rPr>
              <a:t>Right to Disconnect</a:t>
            </a:r>
            <a:endParaRPr lang="en-CA" sz="6000" dirty="0">
              <a:latin typeface="Calibri" panose="020F0502020204030204" pitchFamily="34" charset="0"/>
              <a:cs typeface="Calibri" panose="020F0502020204030204" pitchFamily="34" charset="0"/>
            </a:endParaRPr>
          </a:p>
          <a:p>
            <a:pPr marL="0" indent="0" fontAlgn="base">
              <a:buNone/>
            </a:pPr>
            <a:r>
              <a:rPr lang="en-US" sz="6000" dirty="0">
                <a:latin typeface="Calibri" panose="020F0502020204030204" pitchFamily="34" charset="0"/>
                <a:cs typeface="Calibri" panose="020F0502020204030204" pitchFamily="34" charset="0"/>
              </a:rPr>
              <a:t>	Academic Staff Members shall not be required to respond to electronic 	communications during non-working hours </a:t>
            </a:r>
            <a:r>
              <a:rPr lang="en-US" sz="6000" dirty="0" err="1">
                <a:latin typeface="Calibri" panose="020F0502020204030204" pitchFamily="34" charset="0"/>
                <a:cs typeface="Calibri" panose="020F0502020204030204" pitchFamily="34" charset="0"/>
              </a:rPr>
              <a:t>e.g</a:t>
            </a:r>
            <a:r>
              <a:rPr lang="en-US" sz="6000" dirty="0">
                <a:latin typeface="Calibri" panose="020F0502020204030204" pitchFamily="34" charset="0"/>
                <a:cs typeface="Calibri" panose="020F0502020204030204" pitchFamily="34" charset="0"/>
              </a:rPr>
              <a:t>….. </a:t>
            </a:r>
          </a:p>
          <a:p>
            <a:pPr fontAlgn="base"/>
            <a:endParaRPr lang="en-CA" sz="6000" dirty="0">
              <a:latin typeface="Calibri" panose="020F0502020204030204" pitchFamily="34" charset="0"/>
              <a:cs typeface="Calibri" panose="020F0502020204030204" pitchFamily="34" charset="0"/>
            </a:endParaRPr>
          </a:p>
          <a:p>
            <a:pPr fontAlgn="base"/>
            <a:r>
              <a:rPr lang="en-US" sz="6000" dirty="0">
                <a:latin typeface="Calibri" panose="020F0502020204030204" pitchFamily="34" charset="0"/>
                <a:cs typeface="Calibri" panose="020F0502020204030204" pitchFamily="34" charset="0"/>
              </a:rPr>
              <a:t>16.8.2 Scheduling</a:t>
            </a:r>
            <a:endParaRPr lang="en-CA" sz="6000" dirty="0">
              <a:latin typeface="Calibri" panose="020F0502020204030204" pitchFamily="34" charset="0"/>
              <a:cs typeface="Calibri" panose="020F0502020204030204" pitchFamily="34" charset="0"/>
            </a:endParaRPr>
          </a:p>
          <a:p>
            <a:pPr marL="0" indent="0" fontAlgn="base">
              <a:buNone/>
            </a:pPr>
            <a:r>
              <a:rPr lang="en-US" sz="6000" dirty="0">
                <a:latin typeface="Calibri" panose="020F0502020204030204" pitchFamily="34" charset="0"/>
                <a:cs typeface="Calibri" panose="020F0502020204030204" pitchFamily="34" charset="0"/>
              </a:rPr>
              <a:t>	Wherever possible, academic staff members shall be scheduled to teach 	such that there is a minimum of 12 hours between the end of the last class 	of the day and the start of the first class of the next day. This requirement 	may be waived by the member. </a:t>
            </a:r>
            <a:endParaRPr lang="en-CA" sz="6000" dirty="0">
              <a:latin typeface="Calibri" panose="020F0502020204030204" pitchFamily="34" charset="0"/>
              <a:cs typeface="Calibri" panose="020F0502020204030204" pitchFamily="34" charset="0"/>
            </a:endParaRPr>
          </a:p>
          <a:p>
            <a:r>
              <a:rPr lang="en-US" dirty="0"/>
              <a:t/>
            </a:r>
            <a:br>
              <a:rPr lang="en-US" dirty="0"/>
            </a:br>
            <a:endParaRPr lang="en-CA" dirty="0"/>
          </a:p>
        </p:txBody>
      </p:sp>
    </p:spTree>
    <p:extLst>
      <p:ext uri="{BB962C8B-B14F-4D97-AF65-F5344CB8AC3E}">
        <p14:creationId xmlns:p14="http://schemas.microsoft.com/office/powerpoint/2010/main" val="3201009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Lessons Learned</a:t>
            </a:r>
          </a:p>
        </p:txBody>
      </p:sp>
      <p:sp>
        <p:nvSpPr>
          <p:cNvPr id="5" name="Content Placeholder 4"/>
          <p:cNvSpPr>
            <a:spLocks noGrp="1"/>
          </p:cNvSpPr>
          <p:nvPr>
            <p:ph idx="1"/>
          </p:nvPr>
        </p:nvSpPr>
        <p:spPr>
          <a:xfrm>
            <a:off x="422564" y="1593273"/>
            <a:ext cx="10515600" cy="4769820"/>
          </a:xfrm>
        </p:spPr>
        <p:txBody>
          <a:bodyPr>
            <a:normAutofit/>
          </a:bodyPr>
          <a:lstStyle/>
          <a:p>
            <a:r>
              <a:rPr lang="en-US" dirty="0">
                <a:latin typeface="Calibri" panose="020F0502020204030204" pitchFamily="34" charset="0"/>
                <a:cs typeface="Calibri" panose="020F0502020204030204" pitchFamily="34" charset="0"/>
              </a:rPr>
              <a:t>Membership involvement in the process is crucial</a:t>
            </a:r>
          </a:p>
          <a:p>
            <a:r>
              <a:rPr lang="en-US" dirty="0">
                <a:latin typeface="Calibri" panose="020F0502020204030204" pitchFamily="34" charset="0"/>
                <a:cs typeface="Calibri" panose="020F0502020204030204" pitchFamily="34" charset="0"/>
              </a:rPr>
              <a:t>It is essential to have an accurate costing tool available which the other side accepts as accurate; it is also important to have access to relevant/current information and distinction of academic/administrative costs made clear</a:t>
            </a:r>
          </a:p>
          <a:p>
            <a:r>
              <a:rPr lang="en-US" dirty="0">
                <a:latin typeface="Calibri" panose="020F0502020204030204" pitchFamily="34" charset="0"/>
                <a:cs typeface="Calibri" panose="020F0502020204030204" pitchFamily="34" charset="0"/>
              </a:rPr>
              <a:t>URFA should review regularly the information given on salaries, benefits, performance review decisions and progress through the ranks when looking at equity issues</a:t>
            </a:r>
          </a:p>
          <a:p>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49850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Next Steps </a:t>
            </a:r>
            <a:endParaRPr lang="en-CA"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a:bodyPr>
          <a:lstStyle/>
          <a:p>
            <a:r>
              <a:rPr lang="en-US" dirty="0">
                <a:latin typeface="Calibri" panose="020F0502020204030204" pitchFamily="34" charset="0"/>
                <a:cs typeface="Calibri" panose="020F0502020204030204" pitchFamily="34" charset="0"/>
              </a:rPr>
              <a:t>You will receive an electronic ballot Wednesday July 22. Closing date for submission will be determined shortly afterwards.</a:t>
            </a:r>
          </a:p>
          <a:p>
            <a:r>
              <a:rPr lang="en-US" dirty="0">
                <a:latin typeface="Calibri" panose="020F0502020204030204" pitchFamily="34" charset="0"/>
                <a:cs typeface="Calibri" panose="020F0502020204030204" pitchFamily="34" charset="0"/>
              </a:rPr>
              <a:t>The URFA Executive committee will review the tentative agreement on Tuesday, July 21. They will present their recommendation to accept or reject the tentative agreement with your electronic ballot.</a:t>
            </a:r>
          </a:p>
          <a:p>
            <a:r>
              <a:rPr lang="en-US" dirty="0">
                <a:latin typeface="Calibri" panose="020F0502020204030204" pitchFamily="34" charset="0"/>
                <a:cs typeface="Calibri" panose="020F0502020204030204" pitchFamily="34" charset="0"/>
              </a:rPr>
              <a:t>The balloting will be done </a:t>
            </a:r>
            <a:r>
              <a:rPr lang="en-US">
                <a:latin typeface="Calibri" panose="020F0502020204030204" pitchFamily="34" charset="0"/>
                <a:cs typeface="Calibri" panose="020F0502020204030204" pitchFamily="34" charset="0"/>
              </a:rPr>
              <a:t>through Qualtrics, </a:t>
            </a:r>
            <a:r>
              <a:rPr lang="en-US" dirty="0">
                <a:latin typeface="Calibri" panose="020F0502020204030204" pitchFamily="34" charset="0"/>
                <a:cs typeface="Calibri" panose="020F0502020204030204" pitchFamily="34" charset="0"/>
              </a:rPr>
              <a:t>and anonymity will be protected.</a:t>
            </a:r>
            <a:endParaRPr lang="en-CA"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37591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Calibri" panose="020F0502020204030204" pitchFamily="34" charset="0"/>
                <a:cs typeface="Calibri" panose="020F0502020204030204" pitchFamily="34" charset="0"/>
              </a:rPr>
              <a:t>Luther Bargaining Negotiations Update</a:t>
            </a:r>
          </a:p>
        </p:txBody>
      </p:sp>
      <p:sp>
        <p:nvSpPr>
          <p:cNvPr id="3" name="Content Placeholder 2"/>
          <p:cNvSpPr>
            <a:spLocks noGrp="1"/>
          </p:cNvSpPr>
          <p:nvPr>
            <p:ph idx="1"/>
          </p:nvPr>
        </p:nvSpPr>
        <p:spPr/>
        <p:txBody>
          <a:bodyPr/>
          <a:lstStyle/>
          <a:p>
            <a:r>
              <a:rPr lang="en-CA" dirty="0">
                <a:latin typeface="Calibri" panose="020F0502020204030204" pitchFamily="34" charset="0"/>
                <a:cs typeface="Calibri" panose="020F0502020204030204" pitchFamily="34" charset="0"/>
              </a:rPr>
              <a:t>Review processes, priorities, timeline</a:t>
            </a:r>
          </a:p>
          <a:p>
            <a:r>
              <a:rPr lang="en-CA" dirty="0">
                <a:latin typeface="Calibri" panose="020F0502020204030204" pitchFamily="34" charset="0"/>
                <a:cs typeface="Calibri" panose="020F0502020204030204" pitchFamily="34" charset="0"/>
              </a:rPr>
              <a:t>What was achieved this round of bargaining</a:t>
            </a:r>
          </a:p>
          <a:p>
            <a:r>
              <a:rPr lang="en-CA" dirty="0">
                <a:latin typeface="Calibri" panose="020F0502020204030204" pitchFamily="34" charset="0"/>
                <a:cs typeface="Calibri" panose="020F0502020204030204" pitchFamily="34" charset="0"/>
              </a:rPr>
              <a:t>What has been left to achieve in the next round of bargaining</a:t>
            </a:r>
          </a:p>
          <a:p>
            <a:r>
              <a:rPr lang="en-CA" dirty="0">
                <a:latin typeface="Calibri" panose="020F0502020204030204" pitchFamily="34" charset="0"/>
                <a:cs typeface="Calibri" panose="020F0502020204030204" pitchFamily="34" charset="0"/>
              </a:rPr>
              <a:t>Lessons learned and recommendations for future rounds of bargaining</a:t>
            </a:r>
          </a:p>
          <a:p>
            <a:r>
              <a:rPr lang="en-CA" dirty="0">
                <a:latin typeface="Calibri" panose="020F0502020204030204" pitchFamily="34" charset="0"/>
                <a:cs typeface="Calibri" panose="020F0502020204030204" pitchFamily="34" charset="0"/>
              </a:rPr>
              <a:t>Questions </a:t>
            </a:r>
          </a:p>
        </p:txBody>
      </p:sp>
    </p:spTree>
    <p:extLst>
      <p:ext uri="{BB962C8B-B14F-4D97-AF65-F5344CB8AC3E}">
        <p14:creationId xmlns:p14="http://schemas.microsoft.com/office/powerpoint/2010/main" val="704269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Questions?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17375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Positional Bargaining</a:t>
            </a:r>
          </a:p>
        </p:txBody>
      </p:sp>
      <p:sp>
        <p:nvSpPr>
          <p:cNvPr id="5" name="Content Placeholder 4"/>
          <p:cNvSpPr>
            <a:spLocks noGrp="1"/>
          </p:cNvSpPr>
          <p:nvPr>
            <p:ph idx="1"/>
          </p:nvPr>
        </p:nvSpPr>
        <p:spPr>
          <a:xfrm>
            <a:off x="422564" y="1593273"/>
            <a:ext cx="10515600" cy="4034529"/>
          </a:xfrm>
        </p:spPr>
        <p:txBody>
          <a:bodyPr>
            <a:normAutofit/>
          </a:bodyPr>
          <a:lstStyle/>
          <a:p>
            <a:r>
              <a:rPr lang="en-US" dirty="0">
                <a:latin typeface="Calibri" panose="020F0502020204030204" pitchFamily="34" charset="0"/>
                <a:cs typeface="Calibri" panose="020F0502020204030204" pitchFamily="34" charset="0"/>
              </a:rPr>
              <a:t>Both parties agreed to traditional position-based bargaining</a:t>
            </a:r>
          </a:p>
          <a:p>
            <a:r>
              <a:rPr lang="en-US" dirty="0">
                <a:latin typeface="Calibri" panose="020F0502020204030204" pitchFamily="34" charset="0"/>
                <a:cs typeface="Calibri" panose="020F0502020204030204" pitchFamily="34" charset="0"/>
              </a:rPr>
              <a:t>Each side tabled the proposals they wanted to open to re-negotiate.</a:t>
            </a:r>
          </a:p>
          <a:p>
            <a:pPr lvl="1"/>
            <a:r>
              <a:rPr lang="en-US" dirty="0">
                <a:latin typeface="Calibri" panose="020F0502020204030204" pitchFamily="34" charset="0"/>
                <a:cs typeface="Calibri" panose="020F0502020204030204" pitchFamily="34" charset="0"/>
              </a:rPr>
              <a:t>URFA opened Articles 3,5,8,9,10,11,15,16, 21,23 and 26</a:t>
            </a:r>
          </a:p>
          <a:p>
            <a:pPr lvl="1"/>
            <a:r>
              <a:rPr lang="en-US" dirty="0">
                <a:latin typeface="Calibri" panose="020F0502020204030204" pitchFamily="34" charset="0"/>
                <a:cs typeface="Calibri" panose="020F0502020204030204" pitchFamily="34" charset="0"/>
              </a:rPr>
              <a:t>Luther opened Articles 18,27, 30, Appendix E and Appendix G</a:t>
            </a:r>
          </a:p>
          <a:p>
            <a:pPr lvl="1"/>
            <a:r>
              <a:rPr lang="en-US" dirty="0">
                <a:latin typeface="Calibri" panose="020F0502020204030204" pitchFamily="34" charset="0"/>
                <a:cs typeface="Calibri" panose="020F0502020204030204" pitchFamily="34" charset="0"/>
              </a:rPr>
              <a:t>Both teams opened Article 14,17,28 and Appendix A.</a:t>
            </a:r>
          </a:p>
          <a:p>
            <a:pPr lvl="1"/>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The Teams commenced bargaining on April 20, culminating on June 25, with 12 Zoom meetings. </a:t>
            </a:r>
          </a:p>
          <a:p>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43226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URFA Team</a:t>
            </a:r>
          </a:p>
        </p:txBody>
      </p:sp>
      <p:sp>
        <p:nvSpPr>
          <p:cNvPr id="5" name="Content Placeholder 4"/>
          <p:cNvSpPr>
            <a:spLocks noGrp="1"/>
          </p:cNvSpPr>
          <p:nvPr>
            <p:ph idx="1"/>
          </p:nvPr>
        </p:nvSpPr>
        <p:spPr>
          <a:xfrm>
            <a:off x="422564" y="1593273"/>
            <a:ext cx="10515600" cy="4769820"/>
          </a:xfrm>
        </p:spPr>
        <p:txBody>
          <a:bodyPr>
            <a:normAutofit/>
          </a:bodyPr>
          <a:lstStyle/>
          <a:p>
            <a:r>
              <a:rPr lang="en-US" dirty="0">
                <a:latin typeface="Calibri" panose="020F0502020204030204" pitchFamily="34" charset="0"/>
                <a:cs typeface="Calibri" panose="020F0502020204030204" pitchFamily="34" charset="0"/>
              </a:rPr>
              <a:t>Dorothy Lane(Chief Negotiator, Luther Academic), </a:t>
            </a:r>
          </a:p>
          <a:p>
            <a:r>
              <a:rPr lang="en-US" dirty="0">
                <a:latin typeface="Calibri" panose="020F0502020204030204" pitchFamily="34" charset="0"/>
                <a:cs typeface="Calibri" panose="020F0502020204030204" pitchFamily="34" charset="0"/>
              </a:rPr>
              <a:t>Louis </a:t>
            </a:r>
            <a:r>
              <a:rPr lang="en-US" dirty="0" err="1">
                <a:latin typeface="Calibri" panose="020F0502020204030204" pitchFamily="34" charset="0"/>
                <a:cs typeface="Calibri" panose="020F0502020204030204" pitchFamily="34" charset="0"/>
              </a:rPr>
              <a:t>Awanyo</a:t>
            </a:r>
            <a:r>
              <a:rPr lang="en-US" dirty="0">
                <a:latin typeface="Calibri" panose="020F0502020204030204" pitchFamily="34" charset="0"/>
                <a:cs typeface="Calibri" panose="020F0502020204030204" pitchFamily="34" charset="0"/>
              </a:rPr>
              <a:t> (Luther Academic) </a:t>
            </a:r>
          </a:p>
          <a:p>
            <a:r>
              <a:rPr lang="en-US" dirty="0">
                <a:latin typeface="Calibri" panose="020F0502020204030204" pitchFamily="34" charset="0"/>
                <a:cs typeface="Calibri" panose="020F0502020204030204" pitchFamily="34" charset="0"/>
              </a:rPr>
              <a:t>Frank Mentes (URFA Staff)</a:t>
            </a: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63562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Luther College Team</a:t>
            </a:r>
          </a:p>
        </p:txBody>
      </p:sp>
      <p:sp>
        <p:nvSpPr>
          <p:cNvPr id="5" name="Content Placeholder 4"/>
          <p:cNvSpPr>
            <a:spLocks noGrp="1"/>
          </p:cNvSpPr>
          <p:nvPr>
            <p:ph idx="1"/>
          </p:nvPr>
        </p:nvSpPr>
        <p:spPr>
          <a:xfrm>
            <a:off x="422564" y="1593273"/>
            <a:ext cx="10515600" cy="4769820"/>
          </a:xfrm>
        </p:spPr>
        <p:txBody>
          <a:bodyPr>
            <a:normAutofit/>
          </a:bodyPr>
          <a:lstStyle/>
          <a:p>
            <a:r>
              <a:rPr lang="en-US" dirty="0">
                <a:latin typeface="Calibri" panose="020F0502020204030204" pitchFamily="34" charset="0"/>
                <a:cs typeface="Calibri" panose="020F0502020204030204" pitchFamily="34" charset="0"/>
              </a:rPr>
              <a:t>President Bryan Hillis (Chief Negotiator)</a:t>
            </a:r>
          </a:p>
          <a:p>
            <a:r>
              <a:rPr lang="en-US" dirty="0">
                <a:latin typeface="Calibri" panose="020F0502020204030204" pitchFamily="34" charset="0"/>
                <a:cs typeface="Calibri" panose="020F0502020204030204" pitchFamily="34" charset="0"/>
              </a:rPr>
              <a:t>Mark Duke, Chief Financial Officer</a:t>
            </a:r>
          </a:p>
          <a:p>
            <a:r>
              <a:rPr lang="en-US" dirty="0">
                <a:latin typeface="Calibri" panose="020F0502020204030204" pitchFamily="34" charset="0"/>
                <a:cs typeface="Calibri" panose="020F0502020204030204" pitchFamily="34" charset="0"/>
              </a:rPr>
              <a:t>Jodi </a:t>
            </a:r>
            <a:r>
              <a:rPr lang="en-US" dirty="0" err="1">
                <a:latin typeface="Calibri" panose="020F0502020204030204" pitchFamily="34" charset="0"/>
                <a:cs typeface="Calibri" panose="020F0502020204030204" pitchFamily="34" charset="0"/>
              </a:rPr>
              <a:t>Kydd</a:t>
            </a:r>
            <a:r>
              <a:rPr lang="en-US" dirty="0">
                <a:latin typeface="Calibri" panose="020F0502020204030204" pitchFamily="34" charset="0"/>
                <a:cs typeface="Calibri" panose="020F0502020204030204" pitchFamily="34" charset="0"/>
              </a:rPr>
              <a:t>, Executive Assistant to the President</a:t>
            </a:r>
          </a:p>
        </p:txBody>
      </p:sp>
    </p:spTree>
    <p:extLst>
      <p:ext uri="{BB962C8B-B14F-4D97-AF65-F5344CB8AC3E}">
        <p14:creationId xmlns:p14="http://schemas.microsoft.com/office/powerpoint/2010/main" val="2714728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URFA Bargaining Priorities</a:t>
            </a:r>
          </a:p>
        </p:txBody>
      </p:sp>
      <p:sp>
        <p:nvSpPr>
          <p:cNvPr id="5" name="Content Placeholder 4"/>
          <p:cNvSpPr>
            <a:spLocks noGrp="1"/>
          </p:cNvSpPr>
          <p:nvPr>
            <p:ph idx="1"/>
          </p:nvPr>
        </p:nvSpPr>
        <p:spPr>
          <a:xfrm>
            <a:off x="422564" y="1593273"/>
            <a:ext cx="10515600" cy="4034529"/>
          </a:xfrm>
        </p:spPr>
        <p:txBody>
          <a:bodyPr>
            <a:normAutofit/>
          </a:bodyPr>
          <a:lstStyle/>
          <a:p>
            <a:r>
              <a:rPr lang="en-US" dirty="0">
                <a:latin typeface="Calibri" panose="020F0502020204030204" pitchFamily="34" charset="0"/>
                <a:cs typeface="Calibri" panose="020F0502020204030204" pitchFamily="34" charset="0"/>
              </a:rPr>
              <a:t>Salary parity with the U of R </a:t>
            </a:r>
          </a:p>
          <a:p>
            <a:r>
              <a:rPr lang="en-US" dirty="0">
                <a:latin typeface="Calibri" panose="020F0502020204030204" pitchFamily="34" charset="0"/>
                <a:cs typeface="Calibri" panose="020F0502020204030204" pitchFamily="34" charset="0"/>
              </a:rPr>
              <a:t>Maintain merit increments as career progress decisions </a:t>
            </a:r>
          </a:p>
          <a:p>
            <a:r>
              <a:rPr lang="en-US" dirty="0">
                <a:latin typeface="Calibri" panose="020F0502020204030204" pitchFamily="34" charset="0"/>
                <a:cs typeface="Calibri" panose="020F0502020204030204" pitchFamily="34" charset="0"/>
              </a:rPr>
              <a:t>Parity with “better than” clauses in Campion CA</a:t>
            </a:r>
          </a:p>
          <a:p>
            <a:r>
              <a:rPr lang="en-US" dirty="0">
                <a:latin typeface="Calibri" panose="020F0502020204030204" pitchFamily="34" charset="0"/>
                <a:cs typeface="Calibri" panose="020F0502020204030204" pitchFamily="34" charset="0"/>
              </a:rPr>
              <a:t>Members also expressed interest in recognizing importance of work-life balance, right to disconnect from technology, course scheduling  </a:t>
            </a:r>
          </a:p>
          <a:p>
            <a:r>
              <a:rPr lang="en-US" dirty="0">
                <a:latin typeface="Calibri" panose="020F0502020204030204" pitchFamily="34" charset="0"/>
                <a:cs typeface="Calibri" panose="020F0502020204030204" pitchFamily="34" charset="0"/>
              </a:rPr>
              <a:t>Making improvements to terms and conditions of sessional lecturers. </a:t>
            </a:r>
          </a:p>
          <a:p>
            <a:r>
              <a:rPr lang="en-US" dirty="0">
                <a:latin typeface="Calibri" panose="020F0502020204030204" pitchFamily="34" charset="0"/>
                <a:cs typeface="Calibri" panose="020F0502020204030204" pitchFamily="34" charset="0"/>
              </a:rPr>
              <a:t>We also kept the culture of Luther and the integrity of academic work at the forefront of all discussions.</a:t>
            </a: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29355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Luther Bargaining Priorities</a:t>
            </a:r>
          </a:p>
        </p:txBody>
      </p:sp>
      <p:sp>
        <p:nvSpPr>
          <p:cNvPr id="5" name="Content Placeholder 4"/>
          <p:cNvSpPr>
            <a:spLocks noGrp="1"/>
          </p:cNvSpPr>
          <p:nvPr>
            <p:ph idx="1"/>
          </p:nvPr>
        </p:nvSpPr>
        <p:spPr>
          <a:xfrm>
            <a:off x="422564" y="1593273"/>
            <a:ext cx="10515600" cy="4034529"/>
          </a:xfrm>
        </p:spPr>
        <p:txBody>
          <a:bodyPr>
            <a:normAutofit/>
          </a:bodyPr>
          <a:lstStyle/>
          <a:p>
            <a:r>
              <a:rPr lang="en-US" dirty="0">
                <a:latin typeface="Calibri" panose="020F0502020204030204" pitchFamily="34" charset="0"/>
                <a:cs typeface="Calibri" panose="020F0502020204030204" pitchFamily="34" charset="0"/>
              </a:rPr>
              <a:t>Alignment of CBA with U of R Academic CA in some areas, but not in others—e.g. performance reviews for Professors, stipends for sessional lecturers taking on administrative duties etc.</a:t>
            </a:r>
          </a:p>
          <a:p>
            <a:r>
              <a:rPr lang="en-US" dirty="0">
                <a:latin typeface="Calibri" panose="020F0502020204030204" pitchFamily="34" charset="0"/>
                <a:cs typeface="Calibri" panose="020F0502020204030204" pitchFamily="34" charset="0"/>
              </a:rPr>
              <a:t>Replace merit increments with “performance bonuses”</a:t>
            </a:r>
          </a:p>
          <a:p>
            <a:r>
              <a:rPr lang="en-US" dirty="0">
                <a:latin typeface="Calibri" panose="020F0502020204030204" pitchFamily="34" charset="0"/>
                <a:cs typeface="Calibri" panose="020F0502020204030204" pitchFamily="34" charset="0"/>
              </a:rPr>
              <a:t>Budget mandate from the Board of Regents re. increases and stipends</a:t>
            </a:r>
          </a:p>
          <a:p>
            <a:r>
              <a:rPr lang="en-US" dirty="0">
                <a:latin typeface="Calibri" panose="020F0502020204030204" pitchFamily="34" charset="0"/>
                <a:cs typeface="Calibri" panose="020F0502020204030204" pitchFamily="34" charset="0"/>
              </a:rPr>
              <a:t>Achieving an agreement while the current President is in place</a:t>
            </a: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3684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Luther Monetary Bargaining Priorities </a:t>
            </a:r>
          </a:p>
        </p:txBody>
      </p:sp>
      <p:sp>
        <p:nvSpPr>
          <p:cNvPr id="3" name="Content Placeholder 2"/>
          <p:cNvSpPr>
            <a:spLocks noGrp="1"/>
          </p:cNvSpPr>
          <p:nvPr>
            <p:ph idx="1"/>
          </p:nvPr>
        </p:nvSpPr>
        <p:spPr>
          <a:xfrm>
            <a:off x="422564" y="1239715"/>
            <a:ext cx="10515600" cy="3607211"/>
          </a:xfrm>
        </p:spPr>
        <p:txBody>
          <a:bodyPr>
            <a:normAutofit/>
          </a:bodyPr>
          <a:lstStyle/>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
        <p:nvSpPr>
          <p:cNvPr id="4" name="Content Placeholder 2"/>
          <p:cNvSpPr txBox="1">
            <a:spLocks/>
          </p:cNvSpPr>
          <p:nvPr/>
        </p:nvSpPr>
        <p:spPr>
          <a:xfrm>
            <a:off x="422564" y="1593273"/>
            <a:ext cx="10515600" cy="325365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ooper Hewitt" pitchFamily="50" charset="0"/>
                <a:ea typeface="Cooper Hewitt" pitchFamily="50"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dirty="0">
                <a:latin typeface="Calibri" panose="020F0502020204030204" pitchFamily="34" charset="0"/>
                <a:cs typeface="Calibri" panose="020F0502020204030204" pitchFamily="34" charset="0"/>
              </a:rPr>
              <a:t>Not interested </a:t>
            </a:r>
            <a:r>
              <a:rPr lang="en-CA">
                <a:latin typeface="Calibri" panose="020F0502020204030204" pitchFamily="34" charset="0"/>
                <a:cs typeface="Calibri" panose="020F0502020204030204" pitchFamily="34" charset="0"/>
              </a:rPr>
              <a:t>in maintaining </a:t>
            </a:r>
            <a:r>
              <a:rPr lang="en-CA" dirty="0">
                <a:latin typeface="Calibri" panose="020F0502020204030204" pitchFamily="34" charset="0"/>
                <a:cs typeface="Calibri" panose="020F0502020204030204" pitchFamily="34" charset="0"/>
              </a:rPr>
              <a:t>current merit increment</a:t>
            </a:r>
          </a:p>
          <a:p>
            <a:r>
              <a:rPr lang="en-CA" dirty="0">
                <a:latin typeface="Calibri" panose="020F0502020204030204" pitchFamily="34" charset="0"/>
                <a:cs typeface="Calibri" panose="020F0502020204030204" pitchFamily="34" charset="0"/>
              </a:rPr>
              <a:t>Reduce overall academic staffing costs to the College, with concerns for ongoing financial stability, and effects of current environment</a:t>
            </a:r>
          </a:p>
          <a:p>
            <a:r>
              <a:rPr lang="en-CA" dirty="0">
                <a:latin typeface="Calibri" panose="020F0502020204030204" pitchFamily="34" charset="0"/>
                <a:cs typeface="Calibri" panose="020F0502020204030204" pitchFamily="34" charset="0"/>
              </a:rPr>
              <a:t>Also concerns about end of mandatory retirement, and potential for faculty to remain employed indefinitely, at high cost to the College</a:t>
            </a:r>
          </a:p>
          <a:p>
            <a:r>
              <a:rPr lang="en-CA" dirty="0">
                <a:latin typeface="Calibri" panose="020F0502020204030204" pitchFamily="34" charset="0"/>
                <a:cs typeface="Calibri" panose="020F0502020204030204" pitchFamily="34" charset="0"/>
              </a:rPr>
              <a:t>Concern about consultation in committee requirement for planning that is not strictly “academic”</a:t>
            </a:r>
          </a:p>
          <a:p>
            <a:r>
              <a:rPr lang="en-US" dirty="0">
                <a:latin typeface="Calibri" panose="020F0502020204030204" pitchFamily="34" charset="0"/>
                <a:cs typeface="Calibri" panose="020F0502020204030204" pitchFamily="34" charset="0"/>
              </a:rPr>
              <a:t>Maintaining parity with U of R, and possibility of future collaboration in performance review decisions, and in collective bargaining</a:t>
            </a:r>
            <a:endParaRPr lang="en-CA"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73999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564" y="640080"/>
            <a:ext cx="10515600" cy="182880"/>
          </a:xfrm>
        </p:spPr>
        <p:txBody>
          <a:bodyPr>
            <a:normAutofit fontScale="90000"/>
          </a:bodyPr>
          <a:lstStyle/>
          <a:p>
            <a:r>
              <a:rPr lang="en-CA" dirty="0">
                <a:latin typeface="Calibri" panose="020F0502020204030204" pitchFamily="34" charset="0"/>
                <a:cs typeface="Calibri" panose="020F0502020204030204" pitchFamily="34" charset="0"/>
              </a:rPr>
              <a:t>SUMMARY OF SURVEY RESULTS</a:t>
            </a:r>
            <a:r>
              <a:rPr lang="en-CA" dirty="0"/>
              <a:t/>
            </a:r>
            <a:br>
              <a:rPr lang="en-CA" dirty="0"/>
            </a:br>
            <a:endParaRPr lang="en-CA" dirty="0"/>
          </a:p>
        </p:txBody>
      </p:sp>
      <p:sp>
        <p:nvSpPr>
          <p:cNvPr id="3" name="Content Placeholder 2"/>
          <p:cNvSpPr>
            <a:spLocks noGrp="1"/>
          </p:cNvSpPr>
          <p:nvPr>
            <p:ph idx="1"/>
          </p:nvPr>
        </p:nvSpPr>
        <p:spPr>
          <a:xfrm>
            <a:off x="285750" y="822960"/>
            <a:ext cx="11624310" cy="5497829"/>
          </a:xfrm>
        </p:spPr>
        <p:txBody>
          <a:bodyPr>
            <a:normAutofit fontScale="62500" lnSpcReduction="20000"/>
          </a:bodyPr>
          <a:lstStyle/>
          <a:p>
            <a:pPr lvl="0"/>
            <a:r>
              <a:rPr lang="en-CA" dirty="0">
                <a:latin typeface="Calibri" panose="020F0502020204030204" pitchFamily="34" charset="0"/>
                <a:cs typeface="Calibri" panose="020F0502020204030204" pitchFamily="34" charset="0"/>
              </a:rPr>
              <a:t>Twenty-three respondents participated in the survey.</a:t>
            </a:r>
          </a:p>
          <a:p>
            <a:pPr lvl="0"/>
            <a:r>
              <a:rPr lang="en-CA" dirty="0">
                <a:latin typeface="Calibri" panose="020F0502020204030204" pitchFamily="34" charset="0"/>
                <a:cs typeface="Calibri" panose="020F0502020204030204" pitchFamily="34" charset="0"/>
              </a:rPr>
              <a:t>Respondents’ support for a healthy work-life balance, including the right to disconnect from work, was almost unanimous at 96 percent of all respondents.</a:t>
            </a:r>
          </a:p>
          <a:p>
            <a:pPr lvl="0"/>
            <a:r>
              <a:rPr lang="en-CA" dirty="0">
                <a:latin typeface="Calibri" panose="020F0502020204030204" pitchFamily="34" charset="0"/>
                <a:cs typeface="Calibri" panose="020F0502020204030204" pitchFamily="34" charset="0"/>
              </a:rPr>
              <a:t>Ninety-one percent (91%) of respondents preferred Campion College’s priority status criteria (≥ 20 sessional contracts over 6 years) for sessional lecturers.</a:t>
            </a:r>
          </a:p>
          <a:p>
            <a:pPr lvl="0"/>
            <a:r>
              <a:rPr lang="en-CA" dirty="0">
                <a:latin typeface="Calibri" panose="020F0502020204030204" pitchFamily="34" charset="0"/>
                <a:cs typeface="Calibri" panose="020F0502020204030204" pitchFamily="34" charset="0"/>
              </a:rPr>
              <a:t>The majority of respondents (61%) disagreed with Luther College’s proposed redefinition of merit increments (for exceptional and sustained above average performance) as one-time bonuses and as a means to reduce financial burdens on the College. Twenty-six percent (26%) of respondents were undecided.</a:t>
            </a:r>
          </a:p>
          <a:p>
            <a:pPr lvl="0"/>
            <a:r>
              <a:rPr lang="en-CA" dirty="0">
                <a:latin typeface="Calibri" panose="020F0502020204030204" pitchFamily="34" charset="0"/>
                <a:cs typeface="Calibri" panose="020F0502020204030204" pitchFamily="34" charset="0"/>
              </a:rPr>
              <a:t> The majority of respondents also disagreed with Luther College’s proposal of a merit quota of a maximum of one merit bonus per year. Fifty-seven percent (57%) of respondents disagreed with the proposal. Another 35 percent of respondents were undecided.</a:t>
            </a:r>
          </a:p>
          <a:p>
            <a:pPr lvl="0"/>
            <a:r>
              <a:rPr lang="en-CA" dirty="0">
                <a:latin typeface="Calibri" panose="020F0502020204030204" pitchFamily="34" charset="0"/>
                <a:cs typeface="Calibri" panose="020F0502020204030204" pitchFamily="34" charset="0"/>
              </a:rPr>
              <a:t>A plurality of respondents (39%) disagreed with Luther College’s proposal of a maximum award of one merit bonus every three years to a single academic staff member and applying a new more rigorous merit adjudication process. Thirty-five percent (35%) agreed with Luther College’s proposal and another 26% of respondents were undecided.    </a:t>
            </a:r>
          </a:p>
          <a:p>
            <a:pPr lvl="0"/>
            <a:r>
              <a:rPr lang="en-CA" dirty="0">
                <a:latin typeface="Calibri" panose="020F0502020204030204" pitchFamily="34" charset="0"/>
                <a:cs typeface="Calibri" panose="020F0502020204030204" pitchFamily="34" charset="0"/>
              </a:rPr>
              <a:t>Seventy-four percent (74%) of respondents strongly disagreed with Luther College’s proposal of maintaining the current merit award process in return for reductions in academic staff salary scales below those of the University of Regina and Campion College. Nine percent (9%) of respondents were undecided.</a:t>
            </a:r>
          </a:p>
          <a:p>
            <a:pPr lvl="0"/>
            <a:r>
              <a:rPr lang="en-CA" dirty="0">
                <a:latin typeface="Calibri" panose="020F0502020204030204" pitchFamily="34" charset="0"/>
                <a:cs typeface="Calibri" panose="020F0502020204030204" pitchFamily="34" charset="0"/>
              </a:rPr>
              <a:t>Seventy-four percent (74%) of respondents indicated their support for parity in salaries and benefits with the University of Regina and Campion College. Twenty-two percent (22%) were undecided.</a:t>
            </a:r>
          </a:p>
          <a:p>
            <a:pPr algn="r"/>
            <a:r>
              <a:rPr lang="en-CA" sz="1900" dirty="0">
                <a:latin typeface="Calibri" panose="020F0502020204030204" pitchFamily="34" charset="0"/>
                <a:cs typeface="Calibri" panose="020F0502020204030204" pitchFamily="34" charset="0"/>
              </a:rPr>
              <a:t>The survey question was double-barreled, combining a merit quota issue and a merit adjudication process. Therefore, the responses cannot be accurately interpreted. </a:t>
            </a:r>
          </a:p>
          <a:p>
            <a:endParaRPr lang="en-CA" dirty="0"/>
          </a:p>
        </p:txBody>
      </p:sp>
    </p:spTree>
    <p:extLst>
      <p:ext uri="{BB962C8B-B14F-4D97-AF65-F5344CB8AC3E}">
        <p14:creationId xmlns:p14="http://schemas.microsoft.com/office/powerpoint/2010/main" val="32926648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7233BC8-EFFA-4B6E-BA86-661AE67EAC2C}" vid="{11B564C3-F279-43E3-AAAE-0DCFEDC32AB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263B811771FB944B96E74A240F134E7" ma:contentTypeVersion="11" ma:contentTypeDescription="Create a new document." ma:contentTypeScope="" ma:versionID="cc751bb4585265841d7d0b6e8afa9239">
  <xsd:schema xmlns:xsd="http://www.w3.org/2001/XMLSchema" xmlns:xs="http://www.w3.org/2001/XMLSchema" xmlns:p="http://schemas.microsoft.com/office/2006/metadata/properties" xmlns:ns3="e8627436-28c9-4e31-bc91-1c511e0883e7" xmlns:ns4="193c8ded-1109-444d-8ba7-7e634ece1bfe" targetNamespace="http://schemas.microsoft.com/office/2006/metadata/properties" ma:root="true" ma:fieldsID="0eb740034dc9688fe83d63b63513d633" ns3:_="" ns4:_="">
    <xsd:import namespace="e8627436-28c9-4e31-bc91-1c511e0883e7"/>
    <xsd:import namespace="193c8ded-1109-444d-8ba7-7e634ece1bf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627436-28c9-4e31-bc91-1c511e0883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93c8ded-1109-444d-8ba7-7e634ece1bf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519AC6-921E-4F9D-87DD-5C0AAC3E7304}">
  <ds:schemaRefs>
    <ds:schemaRef ds:uri="http://purl.org/dc/dcmitype/"/>
    <ds:schemaRef ds:uri="http://schemas.microsoft.com/office/infopath/2007/PartnerControls"/>
    <ds:schemaRef ds:uri="193c8ded-1109-444d-8ba7-7e634ece1bfe"/>
    <ds:schemaRef ds:uri="http://purl.org/dc/elements/1.1/"/>
    <ds:schemaRef ds:uri="http://schemas.microsoft.com/office/2006/metadata/properties"/>
    <ds:schemaRef ds:uri="http://purl.org/dc/terms/"/>
    <ds:schemaRef ds:uri="http://schemas.microsoft.com/office/2006/documentManagement/types"/>
    <ds:schemaRef ds:uri="http://schemas.openxmlformats.org/package/2006/metadata/core-properties"/>
    <ds:schemaRef ds:uri="e8627436-28c9-4e31-bc91-1c511e0883e7"/>
    <ds:schemaRef ds:uri="http://www.w3.org/XML/1998/namespace"/>
  </ds:schemaRefs>
</ds:datastoreItem>
</file>

<file path=customXml/itemProps2.xml><?xml version="1.0" encoding="utf-8"?>
<ds:datastoreItem xmlns:ds="http://schemas.openxmlformats.org/officeDocument/2006/customXml" ds:itemID="{8A3C2111-1DAC-44CC-9124-8D2B2D7BC343}">
  <ds:schemaRefs>
    <ds:schemaRef ds:uri="http://schemas.microsoft.com/sharepoint/v3/contenttype/forms"/>
  </ds:schemaRefs>
</ds:datastoreItem>
</file>

<file path=customXml/itemProps3.xml><?xml version="1.0" encoding="utf-8"?>
<ds:datastoreItem xmlns:ds="http://schemas.openxmlformats.org/officeDocument/2006/customXml" ds:itemID="{428EEC5C-160C-4A23-861E-20B8201343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627436-28c9-4e31-bc91-1c511e0883e7"/>
    <ds:schemaRef ds:uri="193c8ded-1109-444d-8ba7-7e634ece1b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URFA power point template</Template>
  <TotalTime>3204</TotalTime>
  <Words>1202</Words>
  <Application>Microsoft Office PowerPoint</Application>
  <PresentationFormat>Widescreen</PresentationFormat>
  <Paragraphs>113</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Cooper Hewitt</vt:lpstr>
      <vt:lpstr>Office Theme</vt:lpstr>
      <vt:lpstr>Luther Bargaining Negotiations Update- Ratification Information Session</vt:lpstr>
      <vt:lpstr>Luther Bargaining Negotiations Update</vt:lpstr>
      <vt:lpstr>Positional Bargaining</vt:lpstr>
      <vt:lpstr>URFA Team</vt:lpstr>
      <vt:lpstr>Luther College Team</vt:lpstr>
      <vt:lpstr>URFA Bargaining Priorities</vt:lpstr>
      <vt:lpstr>Luther Bargaining Priorities</vt:lpstr>
      <vt:lpstr>Luther Monetary Bargaining Priorities </vt:lpstr>
      <vt:lpstr>SUMMARY OF SURVEY RESULTS </vt:lpstr>
      <vt:lpstr>What was Achieved</vt:lpstr>
      <vt:lpstr>Monetary Agreement</vt:lpstr>
      <vt:lpstr>Monetary Agreement</vt:lpstr>
      <vt:lpstr>Monetary Agreement</vt:lpstr>
      <vt:lpstr>Monetary Agreement</vt:lpstr>
      <vt:lpstr>Monetary Agreement</vt:lpstr>
      <vt:lpstr>What was Left to Achieve in Future Rounds</vt:lpstr>
      <vt:lpstr>Work-Life Balance proposal </vt:lpstr>
      <vt:lpstr>Lessons Learned</vt:lpstr>
      <vt:lpstr>Next Steps </vt:lpstr>
      <vt:lpstr>Questions?</vt:lpstr>
    </vt:vector>
  </TitlesOfParts>
  <Company>University of Regina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Bargaining Negotiations Update- FNUniv Academic Staff Members</dc:title>
  <dc:creator>Eric</dc:creator>
  <cp:lastModifiedBy>Eric</cp:lastModifiedBy>
  <cp:revision>30</cp:revision>
  <dcterms:created xsi:type="dcterms:W3CDTF">2020-05-04T16:34:53Z</dcterms:created>
  <dcterms:modified xsi:type="dcterms:W3CDTF">2020-07-22T19:35:47Z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0x0101001263B811771FB944B96E74A240F134E7</vt:lpwstr>
  </property>
</Properties>
</file>