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ppt/notesSlides/notesSlide4.xml" ContentType="application/vnd.openxmlformats-officedocument.presentationml.notesSlide+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9" r:id="rId3"/>
    <p:sldId id="257" r:id="rId4"/>
    <p:sldId id="258" r:id="rId5"/>
    <p:sldId id="274" r:id="rId6"/>
    <p:sldId id="275" r:id="rId7"/>
    <p:sldId id="276" r:id="rId8"/>
    <p:sldId id="277"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tt Hall" initials="BH" lastIdx="5" clrIdx="0">
    <p:extLst>
      <p:ext uri="{19B8F6BF-5375-455C-9EA6-DF929625EA0E}">
        <p15:presenceInfo xmlns:p15="http://schemas.microsoft.com/office/powerpoint/2012/main" userId="b3d5b46ef2a68b53" providerId="Windows Live"/>
      </p:ext>
    </p:extLst>
  </p:cmAuthor>
  <p:cmAuthor id="2" name="Eric" initials="E" lastIdx="1" clrIdx="1">
    <p:extLst>
      <p:ext uri="{19B8F6BF-5375-455C-9EA6-DF929625EA0E}">
        <p15:presenceInfo xmlns:p15="http://schemas.microsoft.com/office/powerpoint/2012/main" userId="Eri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0" autoAdjust="0"/>
    <p:restoredTop sz="94660"/>
  </p:normalViewPr>
  <p:slideViewPr>
    <p:cSldViewPr snapToGrid="0">
      <p:cViewPr varScale="1">
        <p:scale>
          <a:sx n="80" d="100"/>
          <a:sy n="80" d="100"/>
        </p:scale>
        <p:origin x="77" y="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25T11:46:10.820" idx="1">
    <p:pos x="10" y="10"/>
    <p:text>Eric:  If there is time, it would be clearer to have this in a flow chart form</p:text>
    <p:extLst>
      <p:ext uri="{C676402C-5697-4E1C-873F-D02D1690AC5C}">
        <p15:threadingInfo xmlns:p15="http://schemas.microsoft.com/office/powerpoint/2012/main" timeZoneBias="360"/>
      </p:ext>
    </p:extLst>
  </p:cm>
  <p:cm authorId="1" dt="2020-08-25T11:46:35.285" idx="2">
    <p:pos x="106" y="106"/>
    <p:text>A note should be made that the LOU was shared with FNUniv (on their request) and that we have had a response.</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8-25T11:57:16.109" idx="3">
    <p:pos x="10" y="10"/>
    <p:text>I foresee a question here on what they are and I don't know (they have not been included in an appendix in the copy of the LOU that I have).  Let's committ to having those deadlines on the website this week.</p:text>
    <p:extLst>
      <p:ext uri="{C676402C-5697-4E1C-873F-D02D1690AC5C}">
        <p15:threadingInfo xmlns:p15="http://schemas.microsoft.com/office/powerpoint/2012/main" timeZoneBias="3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8-25T11:59:53.458" idx="4">
    <p:pos x="831" y="2067"/>
    <p:text>Question...  do we have an idea on if course listings have decreased?</p:text>
    <p:extLst>
      <p:ext uri="{C676402C-5697-4E1C-873F-D02D1690AC5C}">
        <p15:threadingInfo xmlns:p15="http://schemas.microsoft.com/office/powerpoint/2012/main" timeZoneBias="360"/>
      </p:ext>
    </p:extLst>
  </p:cm>
  <p:cm authorId="2" dt="2020-08-25T14:49:30.260" idx="1">
    <p:pos x="831" y="2163"/>
    <p:text>I don't know. We should look into it. I don't think it has been brought to our attention by members. I heard from a member that enrolement is almost the exact same as last year, but am not sure if listings have decreased.</p:text>
    <p:extLst>
      <p:ext uri="{C676402C-5697-4E1C-873F-D02D1690AC5C}">
        <p15:threadingInfo xmlns:p15="http://schemas.microsoft.com/office/powerpoint/2012/main" timeZoneBias="360">
          <p15:parentCm authorId="1" idx="4"/>
        </p15:threadingInfo>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08-25T12:01:39.791" idx="5">
    <p:pos x="10" y="10"/>
    <p:text>Here we need to add new info about FNUniv</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B597E0-312C-481B-B345-E348CC9CB04E}" type="datetimeFigureOut">
              <a:rPr lang="en-CA" smtClean="0"/>
              <a:t>2020-08-25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ABD88B-9E24-4E1B-B835-CAE7746E9828}" type="slidenum">
              <a:rPr lang="en-CA" smtClean="0"/>
              <a:t>‹#›</a:t>
            </a:fld>
            <a:endParaRPr lang="en-CA"/>
          </a:p>
        </p:txBody>
      </p:sp>
    </p:spTree>
    <p:extLst>
      <p:ext uri="{BB962C8B-B14F-4D97-AF65-F5344CB8AC3E}">
        <p14:creationId xmlns:p14="http://schemas.microsoft.com/office/powerpoint/2010/main" val="2109093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BDH to make the point that I will take questions</a:t>
            </a:r>
            <a:r>
              <a:rPr lang="en-CA" baseline="0" dirty="0" smtClean="0"/>
              <a:t> after</a:t>
            </a:r>
            <a:endParaRPr lang="en-CA" dirty="0"/>
          </a:p>
        </p:txBody>
      </p:sp>
      <p:sp>
        <p:nvSpPr>
          <p:cNvPr id="4" name="Slide Number Placeholder 3"/>
          <p:cNvSpPr>
            <a:spLocks noGrp="1"/>
          </p:cNvSpPr>
          <p:nvPr>
            <p:ph type="sldNum" sz="quarter" idx="10"/>
          </p:nvPr>
        </p:nvSpPr>
        <p:spPr/>
        <p:txBody>
          <a:bodyPr/>
          <a:lstStyle/>
          <a:p>
            <a:fld id="{3AABD88B-9E24-4E1B-B835-CAE7746E9828}" type="slidenum">
              <a:rPr lang="en-CA" smtClean="0"/>
              <a:t>1</a:t>
            </a:fld>
            <a:endParaRPr lang="en-CA"/>
          </a:p>
        </p:txBody>
      </p:sp>
    </p:spTree>
    <p:extLst>
      <p:ext uri="{BB962C8B-B14F-4D97-AF65-F5344CB8AC3E}">
        <p14:creationId xmlns:p14="http://schemas.microsoft.com/office/powerpoint/2010/main" val="3745995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BDH to make the point that this if faculty and</a:t>
            </a:r>
            <a:r>
              <a:rPr lang="en-CA" baseline="0" dirty="0" smtClean="0"/>
              <a:t> sessional centric at first  and APT will come.</a:t>
            </a:r>
          </a:p>
        </p:txBody>
      </p:sp>
      <p:sp>
        <p:nvSpPr>
          <p:cNvPr id="4" name="Slide Number Placeholder 3"/>
          <p:cNvSpPr>
            <a:spLocks noGrp="1"/>
          </p:cNvSpPr>
          <p:nvPr>
            <p:ph type="sldNum" sz="quarter" idx="10"/>
          </p:nvPr>
        </p:nvSpPr>
        <p:spPr/>
        <p:txBody>
          <a:bodyPr/>
          <a:lstStyle/>
          <a:p>
            <a:fld id="{3AABD88B-9E24-4E1B-B835-CAE7746E9828}" type="slidenum">
              <a:rPr lang="en-CA" smtClean="0"/>
              <a:t>5</a:t>
            </a:fld>
            <a:endParaRPr lang="en-CA"/>
          </a:p>
        </p:txBody>
      </p:sp>
    </p:spTree>
    <p:extLst>
      <p:ext uri="{BB962C8B-B14F-4D97-AF65-F5344CB8AC3E}">
        <p14:creationId xmlns:p14="http://schemas.microsoft.com/office/powerpoint/2010/main" val="582231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Mention the VPR’s initiative </a:t>
            </a:r>
            <a:endParaRPr lang="en-CA" dirty="0"/>
          </a:p>
        </p:txBody>
      </p:sp>
      <p:sp>
        <p:nvSpPr>
          <p:cNvPr id="4" name="Slide Number Placeholder 3"/>
          <p:cNvSpPr>
            <a:spLocks noGrp="1"/>
          </p:cNvSpPr>
          <p:nvPr>
            <p:ph type="sldNum" sz="quarter" idx="10"/>
          </p:nvPr>
        </p:nvSpPr>
        <p:spPr/>
        <p:txBody>
          <a:bodyPr/>
          <a:lstStyle/>
          <a:p>
            <a:fld id="{3AABD88B-9E24-4E1B-B835-CAE7746E9828}" type="slidenum">
              <a:rPr lang="en-CA" smtClean="0"/>
              <a:t>10</a:t>
            </a:fld>
            <a:endParaRPr lang="en-CA"/>
          </a:p>
        </p:txBody>
      </p:sp>
    </p:spTree>
    <p:extLst>
      <p:ext uri="{BB962C8B-B14F-4D97-AF65-F5344CB8AC3E}">
        <p14:creationId xmlns:p14="http://schemas.microsoft.com/office/powerpoint/2010/main" val="314876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AABD88B-9E24-4E1B-B835-CAE7746E9828}" type="slidenum">
              <a:rPr lang="en-CA" smtClean="0"/>
              <a:t>21</a:t>
            </a:fld>
            <a:endParaRPr lang="en-CA"/>
          </a:p>
        </p:txBody>
      </p:sp>
    </p:spTree>
    <p:extLst>
      <p:ext uri="{BB962C8B-B14F-4D97-AF65-F5344CB8AC3E}">
        <p14:creationId xmlns:p14="http://schemas.microsoft.com/office/powerpoint/2010/main" val="26249700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3429000"/>
          </a:xfrm>
          <a:prstGeom prst="rect">
            <a:avLst/>
          </a:prstGeom>
        </p:spPr>
      </p:pic>
      <p:sp>
        <p:nvSpPr>
          <p:cNvPr id="2" name="Title 1"/>
          <p:cNvSpPr>
            <a:spLocks noGrp="1"/>
          </p:cNvSpPr>
          <p:nvPr>
            <p:ph type="ctrTitle" hasCustomPrompt="1"/>
          </p:nvPr>
        </p:nvSpPr>
        <p:spPr>
          <a:xfrm>
            <a:off x="1274619" y="1348509"/>
            <a:ext cx="9144000" cy="2329873"/>
          </a:xfrm>
        </p:spPr>
        <p:txBody>
          <a:bodyPr anchor="b"/>
          <a:lstStyle>
            <a:lvl1pPr algn="ctr">
              <a:defRPr sz="6000" b="0" i="0" baseline="0">
                <a:latin typeface="Cooper Hewitt" pitchFamily="50" charset="0"/>
                <a:ea typeface="Cooper Hewitt" pitchFamily="50" charset="0"/>
              </a:defRPr>
            </a:lvl1pPr>
          </a:lstStyle>
          <a:p>
            <a:r>
              <a:rPr lang="en-CA" dirty="0" smtClean="0"/>
              <a:t>This is an URFA Presentation</a:t>
            </a:r>
            <a:endParaRPr lang="en-CA" dirty="0"/>
          </a:p>
        </p:txBody>
      </p:sp>
      <p:sp>
        <p:nvSpPr>
          <p:cNvPr id="3" name="Subtitle 2"/>
          <p:cNvSpPr>
            <a:spLocks noGrp="1"/>
          </p:cNvSpPr>
          <p:nvPr>
            <p:ph type="subTitle" idx="1"/>
          </p:nvPr>
        </p:nvSpPr>
        <p:spPr>
          <a:xfrm>
            <a:off x="1274619" y="3678382"/>
            <a:ext cx="9144000" cy="685944"/>
          </a:xfrm>
        </p:spPr>
        <p:txBody>
          <a:bodyPr/>
          <a:lstStyle>
            <a:lvl1pPr marL="0" indent="0" algn="ctr">
              <a:buNone/>
              <a:defRPr sz="2400">
                <a:latin typeface="Cooper Hewitt" pitchFamily="50" charset="0"/>
                <a:ea typeface="Cooper Hewitt"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18877" y="4777509"/>
            <a:ext cx="2547302" cy="1648691"/>
          </a:xfrm>
          <a:prstGeom prst="rect">
            <a:avLst/>
          </a:prstGeom>
        </p:spPr>
      </p:pic>
    </p:spTree>
    <p:extLst>
      <p:ext uri="{BB962C8B-B14F-4D97-AF65-F5344CB8AC3E}">
        <p14:creationId xmlns:p14="http://schemas.microsoft.com/office/powerpoint/2010/main" val="3482465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9F5D49BE-40D8-4E5A-AA9A-0A75E0A8ED6D}" type="datetimeFigureOut">
              <a:rPr lang="en-CA" smtClean="0"/>
              <a:t>2020-08-25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CE6B091-0CDC-426D-B5AA-D4C0428DD70D}" type="slidenum">
              <a:rPr lang="en-CA" smtClean="0"/>
              <a:t>‹#›</a:t>
            </a:fld>
            <a:endParaRPr lang="en-CA"/>
          </a:p>
        </p:txBody>
      </p:sp>
    </p:spTree>
    <p:extLst>
      <p:ext uri="{BB962C8B-B14F-4D97-AF65-F5344CB8AC3E}">
        <p14:creationId xmlns:p14="http://schemas.microsoft.com/office/powerpoint/2010/main" val="1793335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9F5D49BE-40D8-4E5A-AA9A-0A75E0A8ED6D}" type="datetimeFigureOut">
              <a:rPr lang="en-CA" smtClean="0"/>
              <a:t>2020-08-25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CE6B091-0CDC-426D-B5AA-D4C0428DD70D}" type="slidenum">
              <a:rPr lang="en-CA" smtClean="0"/>
              <a:t>‹#›</a:t>
            </a:fld>
            <a:endParaRPr lang="en-CA"/>
          </a:p>
        </p:txBody>
      </p:sp>
    </p:spTree>
    <p:extLst>
      <p:ext uri="{BB962C8B-B14F-4D97-AF65-F5344CB8AC3E}">
        <p14:creationId xmlns:p14="http://schemas.microsoft.com/office/powerpoint/2010/main" val="163578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10800000">
            <a:off x="0" y="4300151"/>
            <a:ext cx="12192000" cy="2557848"/>
          </a:xfrm>
          <a:prstGeom prst="rect">
            <a:avLst/>
          </a:prstGeom>
        </p:spPr>
      </p:pic>
      <p:sp>
        <p:nvSpPr>
          <p:cNvPr id="2" name="Title 1"/>
          <p:cNvSpPr>
            <a:spLocks noGrp="1"/>
          </p:cNvSpPr>
          <p:nvPr>
            <p:ph type="title" hasCustomPrompt="1"/>
          </p:nvPr>
        </p:nvSpPr>
        <p:spPr>
          <a:xfrm>
            <a:off x="422564" y="108817"/>
            <a:ext cx="10515600" cy="1325563"/>
          </a:xfrm>
        </p:spPr>
        <p:txBody>
          <a:bodyPr/>
          <a:lstStyle>
            <a:lvl1pPr>
              <a:defRPr baseline="0">
                <a:latin typeface="Cooper Hewitt" pitchFamily="50" charset="0"/>
                <a:ea typeface="Cooper Hewitt" pitchFamily="50" charset="0"/>
              </a:defRPr>
            </a:lvl1pPr>
          </a:lstStyle>
          <a:p>
            <a:r>
              <a:rPr lang="en-US" dirty="0" smtClean="0"/>
              <a:t>This is an URFA Slide </a:t>
            </a:r>
            <a:endParaRPr lang="en-CA" dirty="0"/>
          </a:p>
        </p:txBody>
      </p:sp>
      <p:sp>
        <p:nvSpPr>
          <p:cNvPr id="3" name="Content Placeholder 2"/>
          <p:cNvSpPr>
            <a:spLocks noGrp="1"/>
          </p:cNvSpPr>
          <p:nvPr>
            <p:ph idx="1"/>
          </p:nvPr>
        </p:nvSpPr>
        <p:spPr>
          <a:xfrm>
            <a:off x="422564" y="1593273"/>
            <a:ext cx="10515600" cy="3253653"/>
          </a:xfrm>
        </p:spPr>
        <p:txBody>
          <a:bodyPr/>
          <a:lstStyle>
            <a:lvl1pPr>
              <a:defRPr>
                <a:latin typeface="Cooper Hewitt" pitchFamily="50" charset="0"/>
                <a:ea typeface="Cooper Hewitt" pitchFamily="50" charse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26" name="Slide Number Placeholder 25"/>
          <p:cNvSpPr>
            <a:spLocks noGrp="1"/>
          </p:cNvSpPr>
          <p:nvPr>
            <p:ph type="sldNum" sz="quarter" idx="12"/>
          </p:nvPr>
        </p:nvSpPr>
        <p:spPr>
          <a:xfrm>
            <a:off x="9276563" y="6311224"/>
            <a:ext cx="2743200" cy="365125"/>
          </a:xfrm>
        </p:spPr>
        <p:txBody>
          <a:bodyPr/>
          <a:lstStyle>
            <a:lvl1pPr>
              <a:defRPr sz="1400">
                <a:solidFill>
                  <a:schemeClr val="bg1"/>
                </a:solidFill>
                <a:latin typeface="Cooper Hewitt" pitchFamily="50" charset="0"/>
                <a:ea typeface="Cooper Hewitt" pitchFamily="50" charset="0"/>
              </a:defRPr>
            </a:lvl1pPr>
          </a:lstStyle>
          <a:p>
            <a:fld id="{DCE6B091-0CDC-426D-B5AA-D4C0428DD70D}" type="slidenum">
              <a:rPr lang="en-CA" smtClean="0"/>
              <a:pPr/>
              <a:t>‹#›</a:t>
            </a:fld>
            <a:endParaRPr lang="en-CA" dirty="0"/>
          </a:p>
        </p:txBody>
      </p:sp>
      <p:pic>
        <p:nvPicPr>
          <p:cNvPr id="27" name="Picture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56451" y="5753961"/>
            <a:ext cx="963312" cy="484867"/>
          </a:xfrm>
          <a:prstGeom prst="rect">
            <a:avLst/>
          </a:prstGeom>
        </p:spPr>
      </p:pic>
    </p:spTree>
    <p:extLst>
      <p:ext uri="{BB962C8B-B14F-4D97-AF65-F5344CB8AC3E}">
        <p14:creationId xmlns:p14="http://schemas.microsoft.com/office/powerpoint/2010/main" val="59324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5D49BE-40D8-4E5A-AA9A-0A75E0A8ED6D}" type="datetimeFigureOut">
              <a:rPr lang="en-CA" smtClean="0"/>
              <a:t>2020-08-25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CE6B091-0CDC-426D-B5AA-D4C0428DD70D}" type="slidenum">
              <a:rPr lang="en-CA" smtClean="0"/>
              <a:t>‹#›</a:t>
            </a:fld>
            <a:endParaRPr lang="en-CA"/>
          </a:p>
        </p:txBody>
      </p:sp>
    </p:spTree>
    <p:extLst>
      <p:ext uri="{BB962C8B-B14F-4D97-AF65-F5344CB8AC3E}">
        <p14:creationId xmlns:p14="http://schemas.microsoft.com/office/powerpoint/2010/main" val="123214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9F5D49BE-40D8-4E5A-AA9A-0A75E0A8ED6D}" type="datetimeFigureOut">
              <a:rPr lang="en-CA" smtClean="0"/>
              <a:t>2020-08-25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CE6B091-0CDC-426D-B5AA-D4C0428DD70D}" type="slidenum">
              <a:rPr lang="en-CA" smtClean="0"/>
              <a:t>‹#›</a:t>
            </a:fld>
            <a:endParaRPr lang="en-CA"/>
          </a:p>
        </p:txBody>
      </p:sp>
    </p:spTree>
    <p:extLst>
      <p:ext uri="{BB962C8B-B14F-4D97-AF65-F5344CB8AC3E}">
        <p14:creationId xmlns:p14="http://schemas.microsoft.com/office/powerpoint/2010/main" val="4017638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9F5D49BE-40D8-4E5A-AA9A-0A75E0A8ED6D}" type="datetimeFigureOut">
              <a:rPr lang="en-CA" smtClean="0"/>
              <a:t>2020-08-25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CE6B091-0CDC-426D-B5AA-D4C0428DD70D}" type="slidenum">
              <a:rPr lang="en-CA" smtClean="0"/>
              <a:t>‹#›</a:t>
            </a:fld>
            <a:endParaRPr lang="en-CA"/>
          </a:p>
        </p:txBody>
      </p:sp>
    </p:spTree>
    <p:extLst>
      <p:ext uri="{BB962C8B-B14F-4D97-AF65-F5344CB8AC3E}">
        <p14:creationId xmlns:p14="http://schemas.microsoft.com/office/powerpoint/2010/main" val="100555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9F5D49BE-40D8-4E5A-AA9A-0A75E0A8ED6D}" type="datetimeFigureOut">
              <a:rPr lang="en-CA" smtClean="0"/>
              <a:t>2020-08-25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CE6B091-0CDC-426D-B5AA-D4C0428DD70D}" type="slidenum">
              <a:rPr lang="en-CA" smtClean="0"/>
              <a:t>‹#›</a:t>
            </a:fld>
            <a:endParaRPr lang="en-CA"/>
          </a:p>
        </p:txBody>
      </p:sp>
    </p:spTree>
    <p:extLst>
      <p:ext uri="{BB962C8B-B14F-4D97-AF65-F5344CB8AC3E}">
        <p14:creationId xmlns:p14="http://schemas.microsoft.com/office/powerpoint/2010/main" val="259142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D49BE-40D8-4E5A-AA9A-0A75E0A8ED6D}" type="datetimeFigureOut">
              <a:rPr lang="en-CA" smtClean="0"/>
              <a:t>2020-08-25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CE6B091-0CDC-426D-B5AA-D4C0428DD70D}" type="slidenum">
              <a:rPr lang="en-CA" smtClean="0"/>
              <a:t>‹#›</a:t>
            </a:fld>
            <a:endParaRPr lang="en-CA"/>
          </a:p>
        </p:txBody>
      </p:sp>
    </p:spTree>
    <p:extLst>
      <p:ext uri="{BB962C8B-B14F-4D97-AF65-F5344CB8AC3E}">
        <p14:creationId xmlns:p14="http://schemas.microsoft.com/office/powerpoint/2010/main" val="554799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5D49BE-40D8-4E5A-AA9A-0A75E0A8ED6D}" type="datetimeFigureOut">
              <a:rPr lang="en-CA" smtClean="0"/>
              <a:t>2020-08-25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CE6B091-0CDC-426D-B5AA-D4C0428DD70D}" type="slidenum">
              <a:rPr lang="en-CA" smtClean="0"/>
              <a:t>‹#›</a:t>
            </a:fld>
            <a:endParaRPr lang="en-CA"/>
          </a:p>
        </p:txBody>
      </p:sp>
    </p:spTree>
    <p:extLst>
      <p:ext uri="{BB962C8B-B14F-4D97-AF65-F5344CB8AC3E}">
        <p14:creationId xmlns:p14="http://schemas.microsoft.com/office/powerpoint/2010/main" val="1380356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5D49BE-40D8-4E5A-AA9A-0A75E0A8ED6D}" type="datetimeFigureOut">
              <a:rPr lang="en-CA" smtClean="0"/>
              <a:t>2020-08-25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CE6B091-0CDC-426D-B5AA-D4C0428DD70D}" type="slidenum">
              <a:rPr lang="en-CA" smtClean="0"/>
              <a:t>‹#›</a:t>
            </a:fld>
            <a:endParaRPr lang="en-CA"/>
          </a:p>
        </p:txBody>
      </p:sp>
    </p:spTree>
    <p:extLst>
      <p:ext uri="{BB962C8B-B14F-4D97-AF65-F5344CB8AC3E}">
        <p14:creationId xmlns:p14="http://schemas.microsoft.com/office/powerpoint/2010/main" val="3413215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D49BE-40D8-4E5A-AA9A-0A75E0A8ED6D}" type="datetimeFigureOut">
              <a:rPr lang="en-CA" smtClean="0"/>
              <a:t>2020-08-25</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E6B091-0CDC-426D-B5AA-D4C0428DD70D}" type="slidenum">
              <a:rPr lang="en-CA" smtClean="0"/>
              <a:t>‹#›</a:t>
            </a:fld>
            <a:endParaRPr lang="en-CA"/>
          </a:p>
        </p:txBody>
      </p:sp>
    </p:spTree>
    <p:extLst>
      <p:ext uri="{BB962C8B-B14F-4D97-AF65-F5344CB8AC3E}">
        <p14:creationId xmlns:p14="http://schemas.microsoft.com/office/powerpoint/2010/main" val="890062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facebook.com/UofRFA" TargetMode="External"/><Relationship Id="rId2" Type="http://schemas.openxmlformats.org/officeDocument/2006/relationships/hyperlink" Target="mailto:urfa@uregina.ca" TargetMode="External"/><Relationship Id="rId1" Type="http://schemas.openxmlformats.org/officeDocument/2006/relationships/slideLayout" Target="../slideLayouts/slideLayout2.xml"/><Relationship Id="rId4" Type="http://schemas.openxmlformats.org/officeDocument/2006/relationships/hyperlink" Target="http://www.urfa.ca/" TargetMode="Externa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9935" y="1392470"/>
            <a:ext cx="9144000" cy="2329873"/>
          </a:xfrm>
        </p:spPr>
        <p:txBody>
          <a:bodyPr>
            <a:normAutofit/>
          </a:bodyPr>
          <a:lstStyle/>
          <a:p>
            <a:r>
              <a:rPr lang="en-CA" sz="4000" dirty="0" smtClean="0">
                <a:latin typeface="Calibri" panose="020F0502020204030204" pitchFamily="34" charset="0"/>
                <a:cs typeface="Calibri" panose="020F0502020204030204" pitchFamily="34" charset="0"/>
              </a:rPr>
              <a:t>URFA Member Town Hall Meeting</a:t>
            </a:r>
            <a:endParaRPr lang="en-CA" sz="40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468050" y="3801474"/>
            <a:ext cx="9144000" cy="685944"/>
          </a:xfrm>
        </p:spPr>
        <p:txBody>
          <a:bodyPr>
            <a:normAutofit/>
          </a:bodyPr>
          <a:lstStyle/>
          <a:p>
            <a:r>
              <a:rPr lang="en-CA" sz="3200" dirty="0" smtClean="0">
                <a:latin typeface="Calibri" panose="020F0502020204030204" pitchFamily="34" charset="0"/>
                <a:cs typeface="Calibri" panose="020F0502020204030204" pitchFamily="34" charset="0"/>
              </a:rPr>
              <a:t>August 26, 2020</a:t>
            </a:r>
            <a:endParaRPr lang="en-CA"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527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Caregiving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2000" b="1" dirty="0" smtClean="0">
                <a:latin typeface="Calibri" panose="020F0502020204030204" pitchFamily="34" charset="0"/>
                <a:cs typeface="Calibri" panose="020F0502020204030204" pitchFamily="34" charset="0"/>
              </a:rPr>
              <a:t>Problem: </a:t>
            </a:r>
            <a:r>
              <a:rPr lang="en-US" sz="2000" dirty="0">
                <a:latin typeface="Calibri" panose="020F0502020204030204" pitchFamily="34" charset="0"/>
                <a:cs typeface="Calibri" panose="020F0502020204030204" pitchFamily="34" charset="0"/>
              </a:rPr>
              <a:t>Some URFA members have to work at home and provide care for dependants, including schooling for children, elder care, and </a:t>
            </a:r>
            <a:r>
              <a:rPr lang="en-US" sz="2000" dirty="0" smtClean="0">
                <a:latin typeface="Calibri" panose="020F0502020204030204" pitchFamily="34" charset="0"/>
                <a:cs typeface="Calibri" panose="020F0502020204030204" pitchFamily="34" charset="0"/>
              </a:rPr>
              <a:t>others </a:t>
            </a:r>
            <a:r>
              <a:rPr lang="en-US" sz="2000" dirty="0">
                <a:latin typeface="Calibri" panose="020F0502020204030204" pitchFamily="34" charset="0"/>
                <a:cs typeface="Calibri" panose="020F0502020204030204" pitchFamily="34" charset="0"/>
              </a:rPr>
              <a:t>with special needs, while </a:t>
            </a:r>
            <a:r>
              <a:rPr lang="en-US" sz="2000" dirty="0" smtClean="0">
                <a:latin typeface="Calibri" panose="020F0502020204030204" pitchFamily="34" charset="0"/>
                <a:cs typeface="Calibri" panose="020F0502020204030204" pitchFamily="34" charset="0"/>
              </a:rPr>
              <a:t>other URFA members </a:t>
            </a:r>
            <a:r>
              <a:rPr lang="en-US" sz="2000" dirty="0">
                <a:latin typeface="Calibri" panose="020F0502020204030204" pitchFamily="34" charset="0"/>
                <a:cs typeface="Calibri" panose="020F0502020204030204" pitchFamily="34" charset="0"/>
              </a:rPr>
              <a:t>do not. This is an important equity issue which can have long term implications on career progress</a:t>
            </a:r>
            <a:r>
              <a:rPr lang="en-US" sz="2000" dirty="0" smtClean="0">
                <a:latin typeface="Calibri" panose="020F0502020204030204" pitchFamily="34" charset="0"/>
                <a:cs typeface="Calibri" panose="020F0502020204030204" pitchFamily="34" charset="0"/>
              </a:rPr>
              <a:t>.</a:t>
            </a:r>
          </a:p>
          <a:p>
            <a:r>
              <a:rPr lang="en-US" sz="2000" b="1" dirty="0" smtClean="0">
                <a:latin typeface="Calibri" panose="020F0502020204030204" pitchFamily="34" charset="0"/>
                <a:cs typeface="Calibri" panose="020F0502020204030204" pitchFamily="34" charset="0"/>
              </a:rPr>
              <a:t>Proposed Solution: </a:t>
            </a:r>
            <a:r>
              <a:rPr lang="en-US" sz="2000" dirty="0">
                <a:latin typeface="Calibri" panose="020F0502020204030204" pitchFamily="34" charset="0"/>
                <a:cs typeface="Calibri" panose="020F0502020204030204" pitchFamily="34" charset="0"/>
              </a:rPr>
              <a:t>The University of Regina has a duty to accommodate. The challenge of family care during the COVID-19 situation must be taken into account in the performance review</a:t>
            </a:r>
            <a:r>
              <a:rPr lang="en-US" sz="2000" dirty="0" smtClean="0">
                <a:latin typeface="Calibri" panose="020F0502020204030204" pitchFamily="34" charset="0"/>
                <a:cs typeface="Calibri" panose="020F0502020204030204" pitchFamily="34" charset="0"/>
              </a:rPr>
              <a:t>.</a:t>
            </a:r>
          </a:p>
          <a:p>
            <a:pPr lvl="1"/>
            <a:r>
              <a:rPr lang="en-US" sz="1600" dirty="0"/>
              <a:t>The “specific care giving burden imposed by COVID-19" must be considered on par with “teaching”, “research” and “service” during the next performance review</a:t>
            </a:r>
            <a:r>
              <a:rPr lang="en-US" sz="1600" dirty="0" smtClean="0"/>
              <a:t>.</a:t>
            </a:r>
          </a:p>
          <a:p>
            <a:pPr lvl="1"/>
            <a:r>
              <a:rPr lang="en-US" sz="1600" dirty="0"/>
              <a:t>As a guideline for supervisors, care giving, including schooling children at home would represent 25% to 40% of the “workload”, depending on family circumstances, such as the number of dependants, their ages as well as the existence of special needs.</a:t>
            </a:r>
          </a:p>
          <a:p>
            <a:pPr marL="457200" lvl="1" indent="0">
              <a:buNone/>
            </a:pPr>
            <a:endParaRPr lang="en-US" sz="16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95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Caregiving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pPr lvl="1"/>
            <a:r>
              <a:rPr lang="en-US" sz="2000" dirty="0"/>
              <a:t>The “specific care giving burden imposed by COVID-19" must, for  some, be granted</a:t>
            </a:r>
            <a:r>
              <a:rPr lang="en-US" sz="2000" dirty="0" smtClean="0"/>
              <a:t>:</a:t>
            </a:r>
          </a:p>
          <a:p>
            <a:pPr lvl="2"/>
            <a:r>
              <a:rPr lang="en-US" b="1" dirty="0" smtClean="0"/>
              <a:t>For academic members: </a:t>
            </a:r>
            <a:r>
              <a:rPr lang="en-US" dirty="0"/>
              <a:t>a course release in order to maintain a research program and a workload balance between teaching/research/service</a:t>
            </a:r>
            <a:r>
              <a:rPr lang="en-US" dirty="0" smtClean="0"/>
              <a:t>.</a:t>
            </a:r>
          </a:p>
          <a:p>
            <a:pPr lvl="2"/>
            <a:r>
              <a:rPr lang="en-US" b="1" dirty="0" smtClean="0"/>
              <a:t>For APT members: </a:t>
            </a:r>
            <a:r>
              <a:rPr lang="en-US" dirty="0"/>
              <a:t>an equivalent time-in-lieu for APT members.</a:t>
            </a:r>
          </a:p>
          <a:p>
            <a:pPr lvl="2"/>
            <a:r>
              <a:rPr lang="en-US" b="1" dirty="0" smtClean="0"/>
              <a:t>For sessional members: </a:t>
            </a:r>
            <a:r>
              <a:rPr lang="en-US" dirty="0"/>
              <a:t>preference or priority shall not be lost if care giving prevent the member from maintaining a normal course load.</a:t>
            </a:r>
          </a:p>
          <a:p>
            <a:pPr marL="914400" lvl="2" indent="0">
              <a:buNone/>
            </a:pPr>
            <a:endParaRPr lang="en-US" sz="1600" b="1" dirty="0"/>
          </a:p>
          <a:p>
            <a:pPr lvl="2"/>
            <a:endParaRPr lang="en-US" sz="1600" dirty="0" smtClean="0"/>
          </a:p>
          <a:p>
            <a:pPr lvl="2"/>
            <a:endParaRPr lang="en-US" sz="12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3971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Research Programs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sz="2400" b="1" dirty="0" smtClean="0">
                <a:latin typeface="Calibri" panose="020F0502020204030204" pitchFamily="34" charset="0"/>
                <a:cs typeface="Calibri" panose="020F0502020204030204" pitchFamily="34" charset="0"/>
              </a:rPr>
              <a:t>Pr</a:t>
            </a:r>
            <a:r>
              <a:rPr lang="en-US" sz="2400" b="1" dirty="0" smtClean="0">
                <a:latin typeface="+mn-lt"/>
                <a:cs typeface="Calibri" panose="020F0502020204030204" pitchFamily="34" charset="0"/>
              </a:rPr>
              <a:t>oblem: </a:t>
            </a:r>
            <a:r>
              <a:rPr lang="en-US" sz="2400" dirty="0">
                <a:latin typeface="+mn-lt"/>
              </a:rPr>
              <a:t>Some URFA members cannot conduct their research because of interruptions to travel, to access to libraries, labs and specialized equipment, inability to conduct face-to-face research and for a variety of other reasons. </a:t>
            </a:r>
            <a:endParaRPr lang="en-US" sz="2400" dirty="0" smtClean="0">
              <a:latin typeface="+mn-lt"/>
            </a:endParaRPr>
          </a:p>
          <a:p>
            <a:r>
              <a:rPr lang="en-US" sz="2400" b="1" dirty="0" smtClean="0">
                <a:latin typeface="+mn-lt"/>
              </a:rPr>
              <a:t>Proposed Solution: </a:t>
            </a:r>
            <a:r>
              <a:rPr lang="en-US" sz="2400" dirty="0" smtClean="0">
                <a:latin typeface="Calibri" panose="020F0502020204030204" pitchFamily="34" charset="0"/>
                <a:cs typeface="Calibri" panose="020F0502020204030204" pitchFamily="34" charset="0"/>
              </a:rPr>
              <a:t>The </a:t>
            </a:r>
            <a:r>
              <a:rPr lang="en-US" sz="2400" dirty="0">
                <a:latin typeface="Calibri" panose="020F0502020204030204" pitchFamily="34" charset="0"/>
                <a:cs typeface="Calibri" panose="020F0502020204030204" pitchFamily="34" charset="0"/>
              </a:rPr>
              <a:t>delays occurred on performance reviews </a:t>
            </a:r>
            <a:r>
              <a:rPr lang="en-US" sz="2400" dirty="0" smtClean="0">
                <a:latin typeface="Calibri" panose="020F0502020204030204" pitchFamily="34" charset="0"/>
                <a:cs typeface="Calibri" panose="020F0502020204030204" pitchFamily="34" charset="0"/>
              </a:rPr>
              <a:t>should </a:t>
            </a:r>
            <a:r>
              <a:rPr lang="en-US" sz="2400" dirty="0">
                <a:latin typeface="Calibri" panose="020F0502020204030204" pitchFamily="34" charset="0"/>
                <a:cs typeface="Calibri" panose="020F0502020204030204" pitchFamily="34" charset="0"/>
              </a:rPr>
              <a:t>take into </a:t>
            </a:r>
            <a:r>
              <a:rPr lang="en-US" sz="2400" dirty="0" smtClean="0">
                <a:latin typeface="Calibri" panose="020F0502020204030204" pitchFamily="34" charset="0"/>
                <a:cs typeface="Calibri" panose="020F0502020204030204" pitchFamily="34" charset="0"/>
              </a:rPr>
              <a:t>account for </a:t>
            </a:r>
            <a:r>
              <a:rPr lang="en-US" sz="2400" dirty="0">
                <a:latin typeface="Calibri" panose="020F0502020204030204" pitchFamily="34" charset="0"/>
                <a:cs typeface="Calibri" panose="020F0502020204030204" pitchFamily="34" charset="0"/>
              </a:rPr>
              <a:t>the foreseeable future, provide extensions of research grants deadlines where possible and request the research office to advocate for extensions with granting agencies.</a:t>
            </a:r>
          </a:p>
          <a:p>
            <a:endParaRPr lang="en-US" sz="2400" dirty="0">
              <a:latin typeface="+mn-lt"/>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815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2020-21 Academic Year Deadlines</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sz="2400" dirty="0">
                <a:latin typeface="+mn-lt"/>
              </a:rPr>
              <a:t>Adjustments to dates of promotions, tenure, increments and sabbaticals have already been agreed upon. </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5953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Performance Review</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fontScale="92500" lnSpcReduction="20000"/>
          </a:bodyPr>
          <a:lstStyle/>
          <a:p>
            <a:r>
              <a:rPr lang="en-US" sz="2400" dirty="0" smtClean="0">
                <a:latin typeface="+mn-lt"/>
              </a:rPr>
              <a:t>Deadlines for tenure, promotions, and performance reviews have been extended for Academic and APT members</a:t>
            </a:r>
          </a:p>
          <a:p>
            <a:r>
              <a:rPr lang="en-US" sz="2400" b="1" dirty="0" smtClean="0">
                <a:latin typeface="+mn-lt"/>
              </a:rPr>
              <a:t>Problem: </a:t>
            </a:r>
            <a:r>
              <a:rPr lang="en-US" sz="2400" dirty="0" smtClean="0">
                <a:latin typeface="+mn-lt"/>
              </a:rPr>
              <a:t>Issues of childcare, research and teaching brought on by COVID-10</a:t>
            </a:r>
          </a:p>
          <a:p>
            <a:r>
              <a:rPr lang="en-US" sz="2400" b="1" dirty="0" smtClean="0">
                <a:latin typeface="+mn-lt"/>
              </a:rPr>
              <a:t>Proposed Solutions: </a:t>
            </a:r>
            <a:r>
              <a:rPr lang="en-US" sz="2400" dirty="0">
                <a:latin typeface="Calibri" panose="020F0502020204030204" pitchFamily="34" charset="0"/>
                <a:cs typeface="Calibri" panose="020F0502020204030204" pitchFamily="34" charset="0"/>
              </a:rPr>
              <a:t>Taking into account lack of childcare/caregiving supports, delays in research and adjustment in teaching. Making use of the students’ evaluations shall be at the instructor’s discretion for as long as learning is done under “emergency teaching measures” and shall not be used negatively against an instructor.</a:t>
            </a:r>
          </a:p>
          <a:p>
            <a:r>
              <a:rPr lang="en-US" sz="2400" dirty="0" smtClean="0">
                <a:latin typeface="Calibri" panose="020F0502020204030204" pitchFamily="34" charset="0"/>
                <a:cs typeface="Calibri" panose="020F0502020204030204" pitchFamily="34" charset="0"/>
              </a:rPr>
              <a:t>During </a:t>
            </a:r>
            <a:r>
              <a:rPr lang="en-US" sz="2400" dirty="0">
                <a:latin typeface="Calibri" panose="020F0502020204030204" pitchFamily="34" charset="0"/>
                <a:cs typeface="Calibri" panose="020F0502020204030204" pitchFamily="34" charset="0"/>
              </a:rPr>
              <a:t>emergency teaching, given their inadequacy, students’ evaluations shall not be used as evaluations tools.</a:t>
            </a:r>
          </a:p>
          <a:p>
            <a:pPr marL="0" indent="0">
              <a:buNone/>
            </a:pPr>
            <a:r>
              <a:rPr lang="en-US" sz="2400" dirty="0" smtClean="0">
                <a:latin typeface="+mn-lt"/>
              </a:rPr>
              <a:t> </a:t>
            </a:r>
            <a:endParaRPr lang="en-US" sz="2400" dirty="0">
              <a:latin typeface="+mn-lt"/>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2461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Changes to programs</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2400" dirty="0">
                <a:latin typeface="Calibri" panose="020F0502020204030204" pitchFamily="34" charset="0"/>
                <a:cs typeface="Calibri" panose="020F0502020204030204" pitchFamily="34" charset="0"/>
              </a:rPr>
              <a:t>There should be no changes nor suspension of programs without consultation as per the collective agreements with the Faculty members. Course and/or program development shall not be delayed or accelerated or changed in any other way without consultation as per the collective agreements.</a:t>
            </a:r>
          </a:p>
          <a:p>
            <a:pPr marL="0" indent="0">
              <a:buNone/>
            </a:pPr>
            <a:r>
              <a:rPr lang="en-US" sz="2400" dirty="0" smtClean="0">
                <a:latin typeface="+mn-lt"/>
              </a:rPr>
              <a:t> </a:t>
            </a:r>
            <a:endParaRPr lang="en-US" sz="2400" dirty="0">
              <a:latin typeface="+mn-lt"/>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740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Home Ergonomics/Health and Safety on Campus</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2400" b="1" dirty="0" smtClean="0">
                <a:latin typeface="+mn-lt"/>
              </a:rPr>
              <a:t>Problem: </a:t>
            </a:r>
            <a:r>
              <a:rPr lang="en-US" sz="2400" dirty="0" smtClean="0">
                <a:latin typeface="+mn-lt"/>
              </a:rPr>
              <a:t>Some </a:t>
            </a:r>
            <a:r>
              <a:rPr lang="en-US" sz="2400" dirty="0">
                <a:latin typeface="+mn-lt"/>
              </a:rPr>
              <a:t>URFA members had to find work space at home. Such space should have good ergonomics, appropriate equipment and Internet access that are adequate for the member’s </a:t>
            </a:r>
            <a:r>
              <a:rPr lang="en-US" sz="2400" dirty="0" smtClean="0">
                <a:latin typeface="+mn-lt"/>
              </a:rPr>
              <a:t>needs. Some members may be asked to return to work on campus but don’t feel safe doing so. </a:t>
            </a:r>
          </a:p>
          <a:p>
            <a:r>
              <a:rPr lang="en-US" sz="2400" b="1" dirty="0" smtClean="0">
                <a:latin typeface="+mn-lt"/>
              </a:rPr>
              <a:t>Proposed Solutions: </a:t>
            </a:r>
            <a:r>
              <a:rPr lang="en-US" sz="2400" dirty="0">
                <a:latin typeface="Calibri" panose="020F0502020204030204" pitchFamily="34" charset="0"/>
                <a:cs typeface="Calibri" panose="020F0502020204030204" pitchFamily="34" charset="0"/>
              </a:rPr>
              <a:t>The University shall provide </a:t>
            </a:r>
            <a:r>
              <a:rPr lang="en-US" sz="2400" dirty="0" smtClean="0">
                <a:latin typeface="Calibri" panose="020F0502020204030204" pitchFamily="34" charset="0"/>
                <a:cs typeface="Calibri" panose="020F0502020204030204" pitchFamily="34" charset="0"/>
              </a:rPr>
              <a:t>the above. </a:t>
            </a:r>
            <a:r>
              <a:rPr lang="en-US" sz="2400" dirty="0">
                <a:latin typeface="Calibri" panose="020F0502020204030204" pitchFamily="34" charset="0"/>
                <a:cs typeface="Calibri" panose="020F0502020204030204" pitchFamily="34" charset="0"/>
              </a:rPr>
              <a:t>Home </a:t>
            </a:r>
            <a:r>
              <a:rPr lang="en-US" sz="2400" dirty="0" err="1" smtClean="0">
                <a:latin typeface="Calibri" panose="020F0502020204030204" pitchFamily="34" charset="0"/>
                <a:cs typeface="Calibri" panose="020F0502020204030204" pitchFamily="34" charset="0"/>
              </a:rPr>
              <a:t>wi-fi</a:t>
            </a:r>
            <a:r>
              <a:rPr lang="en-US" sz="2400" dirty="0" smtClean="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should be an authorized allowance. This shall also be provided to </a:t>
            </a:r>
            <a:r>
              <a:rPr lang="en-US" sz="2400" dirty="0" err="1">
                <a:latin typeface="Calibri" panose="020F0502020204030204" pitchFamily="34" charset="0"/>
                <a:cs typeface="Calibri" panose="020F0502020204030204" pitchFamily="34" charset="0"/>
              </a:rPr>
              <a:t>sessionals</a:t>
            </a:r>
            <a:r>
              <a:rPr lang="en-US" sz="2400" dirty="0" smtClean="0">
                <a:latin typeface="Calibri" panose="020F0502020204030204" pitchFamily="34" charset="0"/>
                <a:cs typeface="Calibri" panose="020F0502020204030204" pitchFamily="34" charset="0"/>
              </a:rPr>
              <a:t>.</a:t>
            </a:r>
          </a:p>
          <a:p>
            <a:r>
              <a:rPr lang="en-US" sz="2400" dirty="0">
                <a:latin typeface="+mn-lt"/>
              </a:rPr>
              <a:t>The University shall recognize that members have the right to refuse to work in an environment that could compromise their health.</a:t>
            </a:r>
            <a:endParaRPr lang="en-US" sz="2400" dirty="0">
              <a:latin typeface="+mn-lt"/>
              <a:cs typeface="Calibri" panose="020F0502020204030204" pitchFamily="34" charset="0"/>
            </a:endParaRPr>
          </a:p>
          <a:p>
            <a:endParaRPr lang="en-US" sz="2400" dirty="0">
              <a:latin typeface="+mn-lt"/>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1978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Mental Health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b="1" dirty="0" smtClean="0">
                <a:latin typeface="+mn-lt"/>
                <a:cs typeface="Calibri" panose="020F0502020204030204" pitchFamily="34" charset="0"/>
              </a:rPr>
              <a:t>Problem: </a:t>
            </a:r>
            <a:r>
              <a:rPr lang="en-US" dirty="0">
                <a:latin typeface="+mn-lt"/>
              </a:rPr>
              <a:t>Some URFA members are stressed by the sudden and complete change in their working conditions.</a:t>
            </a:r>
          </a:p>
          <a:p>
            <a:r>
              <a:rPr lang="en-US" b="1" dirty="0" smtClean="0">
                <a:latin typeface="+mn-lt"/>
                <a:cs typeface="Calibri" panose="020F0502020204030204" pitchFamily="34" charset="0"/>
              </a:rPr>
              <a:t>Proposed Solution</a:t>
            </a:r>
            <a:r>
              <a:rPr lang="en-US" dirty="0" smtClean="0">
                <a:latin typeface="+mn-lt"/>
                <a:cs typeface="Calibri" panose="020F0502020204030204" pitchFamily="34" charset="0"/>
              </a:rPr>
              <a:t>: </a:t>
            </a:r>
            <a:r>
              <a:rPr lang="en-US" dirty="0">
                <a:latin typeface="+mn-lt"/>
              </a:rPr>
              <a:t>The University supervisors shall enquire how their employees are feeling and provide mental health support on an individual basis. Adjustments to vacation time deadlines should allow for the flexibility required to manage the stress of the situation.</a:t>
            </a: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75691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Job stability and benefits for </a:t>
            </a:r>
            <a:r>
              <a:rPr lang="en-US" dirty="0" err="1" smtClean="0">
                <a:latin typeface="Calibri" panose="020F0502020204030204" pitchFamily="34" charset="0"/>
                <a:cs typeface="Calibri" panose="020F0502020204030204" pitchFamily="34" charset="0"/>
              </a:rPr>
              <a:t>sessionals</a:t>
            </a:r>
            <a:r>
              <a:rPr lang="en-US" dirty="0" smtClean="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fontScale="85000" lnSpcReduction="20000"/>
          </a:bodyPr>
          <a:lstStyle/>
          <a:p>
            <a:r>
              <a:rPr lang="en-US" b="1" dirty="0" smtClean="0">
                <a:latin typeface="+mn-lt"/>
                <a:cs typeface="Calibri" panose="020F0502020204030204" pitchFamily="34" charset="0"/>
              </a:rPr>
              <a:t>Problem: </a:t>
            </a:r>
            <a:r>
              <a:rPr lang="en-US" dirty="0" err="1" smtClean="0">
                <a:latin typeface="+mn-lt"/>
                <a:cs typeface="Calibri" panose="020F0502020204030204" pitchFamily="34" charset="0"/>
              </a:rPr>
              <a:t>Sessionals</a:t>
            </a:r>
            <a:r>
              <a:rPr lang="en-US" dirty="0" smtClean="0">
                <a:latin typeface="+mn-lt"/>
                <a:cs typeface="Calibri" panose="020F0502020204030204" pitchFamily="34" charset="0"/>
              </a:rPr>
              <a:t> could face course cancellations due to COVID-19 or may not be able to deliver emergency teaching measures. As a result, </a:t>
            </a:r>
            <a:r>
              <a:rPr lang="en-US" dirty="0" err="1" smtClean="0">
                <a:latin typeface="+mn-lt"/>
                <a:cs typeface="Calibri" panose="020F0502020204030204" pitchFamily="34" charset="0"/>
              </a:rPr>
              <a:t>sessionals</a:t>
            </a:r>
            <a:r>
              <a:rPr lang="en-US" dirty="0" smtClean="0">
                <a:latin typeface="+mn-lt"/>
                <a:cs typeface="Calibri" panose="020F0502020204030204" pitchFamily="34" charset="0"/>
              </a:rPr>
              <a:t> could lose their benefits or preference/priority status</a:t>
            </a:r>
          </a:p>
          <a:p>
            <a:r>
              <a:rPr lang="en-US" b="1" dirty="0" smtClean="0">
                <a:latin typeface="+mn-lt"/>
                <a:cs typeface="Calibri" panose="020F0502020204030204" pitchFamily="34" charset="0"/>
              </a:rPr>
              <a:t>Proposed Solutions: </a:t>
            </a:r>
          </a:p>
          <a:p>
            <a:pPr lvl="1"/>
            <a:r>
              <a:rPr lang="en-US" dirty="0" smtClean="0"/>
              <a:t>No </a:t>
            </a:r>
            <a:r>
              <a:rPr lang="en-US" dirty="0"/>
              <a:t>sessional should be adversely affected with respect to continuity of benefits stemming from cancellation of courses due to COVID-19.</a:t>
            </a:r>
          </a:p>
          <a:p>
            <a:pPr lvl="1"/>
            <a:r>
              <a:rPr lang="en-US" dirty="0" smtClean="0"/>
              <a:t>Sessionals </a:t>
            </a:r>
            <a:r>
              <a:rPr lang="en-US" dirty="0"/>
              <a:t>who cannot do remote teaching or whose classes are cancelled should not lose their preference or priority.</a:t>
            </a:r>
          </a:p>
          <a:p>
            <a:pPr lvl="1"/>
            <a:r>
              <a:rPr lang="en-US" dirty="0" smtClean="0"/>
              <a:t>The </a:t>
            </a:r>
            <a:r>
              <a:rPr lang="en-US" dirty="0"/>
              <a:t>insecurity of sessional work and accompanying benefits must be acknowledged. Given the circumstances, the University has a moral duty to maintain benefits during the COVID-19 situation if, because of low enrollments, contracts are not offered when they are normally offered.</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18713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Adjustments for APT members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fontScale="92500"/>
          </a:bodyPr>
          <a:lstStyle/>
          <a:p>
            <a:r>
              <a:rPr lang="en-US" b="1" dirty="0" smtClean="0">
                <a:latin typeface="+mn-lt"/>
                <a:cs typeface="Calibri" panose="020F0502020204030204" pitchFamily="34" charset="0"/>
              </a:rPr>
              <a:t>Problem: </a:t>
            </a:r>
            <a:r>
              <a:rPr lang="en-US" dirty="0" smtClean="0">
                <a:latin typeface="+mn-lt"/>
                <a:cs typeface="Calibri" panose="020F0502020204030204" pitchFamily="34" charset="0"/>
              </a:rPr>
              <a:t>APT workload has dramatically increased in some units. Vacation requests in some units were suspended in order to be able to handle the move to emergency teaching measures. APT staff have put in many hours of overtime and cancelled vacation plans and restricted their use of SDOs. </a:t>
            </a:r>
          </a:p>
          <a:p>
            <a:r>
              <a:rPr lang="en-US" b="1" dirty="0" smtClean="0">
                <a:latin typeface="+mn-lt"/>
                <a:cs typeface="Calibri" panose="020F0502020204030204" pitchFamily="34" charset="0"/>
              </a:rPr>
              <a:t>Proposed Solution: </a:t>
            </a:r>
            <a:r>
              <a:rPr lang="en-US" dirty="0">
                <a:latin typeface="Calibri" panose="020F0502020204030204" pitchFamily="34" charset="0"/>
                <a:cs typeface="Calibri" panose="020F0502020204030204" pitchFamily="34" charset="0"/>
              </a:rPr>
              <a:t>The University shall enter into good faith consultations and negotiations to arrange adapted provisions that will genuinely provide the flexibility required to truly meet the needs of such APT staff.</a:t>
            </a:r>
            <a:endParaRPr lang="en-US" dirty="0" smtClean="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4825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Why a Letter of Understanding (LOU)?</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dirty="0" smtClean="0">
                <a:latin typeface="Calibri" panose="020F0502020204030204" pitchFamily="34" charset="0"/>
                <a:cs typeface="Calibri" panose="020F0502020204030204" pitchFamily="34" charset="0"/>
              </a:rPr>
              <a:t>The LOU provides URFA’s understanding on the differences in the types of teaching prior to and due to the COVID-19 pandemic</a:t>
            </a:r>
          </a:p>
          <a:p>
            <a:r>
              <a:rPr lang="en-US" dirty="0" smtClean="0">
                <a:latin typeface="Calibri" panose="020F0502020204030204" pitchFamily="34" charset="0"/>
                <a:cs typeface="Calibri" panose="020F0502020204030204" pitchFamily="34" charset="0"/>
              </a:rPr>
              <a:t>The LOU seeks to address the issues that members have identified to URFA most frequently since the start of COVID</a:t>
            </a:r>
          </a:p>
          <a:p>
            <a:r>
              <a:rPr lang="en-US" dirty="0" smtClean="0">
                <a:latin typeface="Calibri" panose="020F0502020204030204" pitchFamily="34" charset="0"/>
                <a:cs typeface="Calibri" panose="020F0502020204030204" pitchFamily="34" charset="0"/>
              </a:rPr>
              <a:t>The LOU seeks to address issues faced by members from across bargaining units</a:t>
            </a:r>
          </a:p>
          <a:p>
            <a:r>
              <a:rPr lang="en-US" dirty="0" smtClean="0">
                <a:latin typeface="Calibri" panose="020F0502020204030204" pitchFamily="34" charset="0"/>
                <a:cs typeface="Calibri" panose="020F0502020204030204" pitchFamily="34" charset="0"/>
              </a:rPr>
              <a:t>OUR GOAL:  To clearly identify problems and propose solutions</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64973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Adjustments for APT members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fontScale="77500" lnSpcReduction="20000"/>
          </a:bodyPr>
          <a:lstStyle/>
          <a:p>
            <a:r>
              <a:rPr lang="en-US" b="1" dirty="0" smtClean="0">
                <a:latin typeface="+mn-lt"/>
                <a:cs typeface="Calibri" panose="020F0502020204030204" pitchFamily="34" charset="0"/>
              </a:rPr>
              <a:t>Problem: </a:t>
            </a:r>
            <a:r>
              <a:rPr lang="en-US" dirty="0" smtClean="0">
                <a:latin typeface="Calibri" panose="020F0502020204030204" pitchFamily="34" charset="0"/>
                <a:cs typeface="Calibri" panose="020F0502020204030204" pitchFamily="34" charset="0"/>
              </a:rPr>
              <a:t>Many </a:t>
            </a:r>
            <a:r>
              <a:rPr lang="en-US" dirty="0">
                <a:latin typeface="Calibri" panose="020F0502020204030204" pitchFamily="34" charset="0"/>
                <a:cs typeface="Calibri" panose="020F0502020204030204" pitchFamily="34" charset="0"/>
              </a:rPr>
              <a:t>APT members were reassigned to jobs that did not fall within the parameters of their </a:t>
            </a:r>
            <a:r>
              <a:rPr lang="en-US" dirty="0" smtClean="0">
                <a:latin typeface="Calibri" panose="020F0502020204030204" pitchFamily="34" charset="0"/>
                <a:cs typeface="Calibri" panose="020F0502020204030204" pitchFamily="34" charset="0"/>
              </a:rPr>
              <a:t>JEQs, </a:t>
            </a:r>
            <a:r>
              <a:rPr lang="en-US" dirty="0">
                <a:latin typeface="Calibri" panose="020F0502020204030204" pitchFamily="34" charset="0"/>
                <a:cs typeface="Calibri" panose="020F0502020204030204" pitchFamily="34" charset="0"/>
              </a:rPr>
              <a:t>quickly learning new tasks with minimal training under the duress of extreme pressure. Some of the new, beyond-JEQ work was suited to a higher pay scale, and some of the work, though essential, was menial and beneath their pay scale</a:t>
            </a:r>
            <a:r>
              <a:rPr lang="en-US" dirty="0" smtClean="0">
                <a:latin typeface="Calibri" panose="020F0502020204030204" pitchFamily="34" charset="0"/>
                <a:cs typeface="Calibri" panose="020F0502020204030204" pitchFamily="34" charset="0"/>
              </a:rPr>
              <a:t>.</a:t>
            </a:r>
            <a:endParaRPr lang="en-US" dirty="0" smtClean="0">
              <a:latin typeface="+mn-lt"/>
              <a:cs typeface="Calibri" panose="020F0502020204030204" pitchFamily="34" charset="0"/>
            </a:endParaRPr>
          </a:p>
          <a:p>
            <a:r>
              <a:rPr lang="en-US" b="1" dirty="0" smtClean="0">
                <a:latin typeface="+mn-lt"/>
                <a:cs typeface="Calibri" panose="020F0502020204030204" pitchFamily="34" charset="0"/>
              </a:rPr>
              <a:t>Proposed Solution: </a:t>
            </a:r>
            <a:r>
              <a:rPr lang="en-US" dirty="0" smtClean="0">
                <a:latin typeface="Calibri" panose="020F0502020204030204" pitchFamily="34" charset="0"/>
                <a:cs typeface="Calibri" panose="020F0502020204030204" pitchFamily="34" charset="0"/>
              </a:rPr>
              <a:t>APT </a:t>
            </a:r>
            <a:r>
              <a:rPr lang="en-US" dirty="0">
                <a:latin typeface="Calibri" panose="020F0502020204030204" pitchFamily="34" charset="0"/>
                <a:cs typeface="Calibri" panose="020F0502020204030204" pitchFamily="34" charset="0"/>
              </a:rPr>
              <a:t>staff </a:t>
            </a:r>
            <a:r>
              <a:rPr lang="en-US" dirty="0" smtClean="0">
                <a:latin typeface="Calibri" panose="020F0502020204030204" pitchFamily="34" charset="0"/>
                <a:cs typeface="Calibri" panose="020F0502020204030204" pitchFamily="34" charset="0"/>
              </a:rPr>
              <a:t>be </a:t>
            </a:r>
            <a:r>
              <a:rPr lang="en-US" dirty="0">
                <a:latin typeface="Calibri" panose="020F0502020204030204" pitchFamily="34" charset="0"/>
                <a:cs typeface="Calibri" panose="020F0502020204030204" pitchFamily="34" charset="0"/>
              </a:rPr>
              <a:t>willing to continue to cooperate with the JEQ violations on two conditions:</a:t>
            </a:r>
          </a:p>
          <a:p>
            <a:pPr lvl="1"/>
            <a:r>
              <a:rPr lang="en-US" dirty="0" smtClean="0"/>
              <a:t>The </a:t>
            </a:r>
            <a:r>
              <a:rPr lang="en-US" dirty="0"/>
              <a:t>desired flexibility provisions stated above be fairly negotiated to an arrangement that ensures APT staff that their work/life balance and mental health needs will be fully addressed. This can be resolved with minimal cost to the University. We are only asking that flexibility provisions be increased.</a:t>
            </a:r>
          </a:p>
          <a:p>
            <a:pPr lvl="1"/>
            <a:r>
              <a:rPr lang="en-US" dirty="0" smtClean="0"/>
              <a:t>Proper </a:t>
            </a:r>
            <a:r>
              <a:rPr lang="en-US" dirty="0"/>
              <a:t>training be provided for APT staff who are required to do new work that goes beyond their current skill and knowledge bases.</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1803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What’s next?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dirty="0" smtClean="0">
                <a:latin typeface="Calibri" panose="020F0502020204030204" pitchFamily="34" charset="0"/>
                <a:cs typeface="Calibri" panose="020F0502020204030204" pitchFamily="34" charset="0"/>
              </a:rPr>
              <a:t>Awaiting response from U of R </a:t>
            </a:r>
            <a:r>
              <a:rPr lang="en-US" dirty="0" smtClean="0">
                <a:latin typeface="Calibri" panose="020F0502020204030204" pitchFamily="34" charset="0"/>
                <a:cs typeface="Calibri" panose="020F0502020204030204" pitchFamily="34" charset="0"/>
              </a:rPr>
              <a:t>and </a:t>
            </a:r>
            <a:r>
              <a:rPr lang="en-US" dirty="0" err="1" smtClean="0">
                <a:latin typeface="Calibri" panose="020F0502020204030204" pitchFamily="34" charset="0"/>
                <a:cs typeface="Calibri" panose="020F0502020204030204" pitchFamily="34" charset="0"/>
              </a:rPr>
              <a:t>FNUniv</a:t>
            </a:r>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URFA will keep members updated on response/next steps</a:t>
            </a:r>
          </a:p>
          <a:p>
            <a:r>
              <a:rPr lang="en-US" dirty="0" smtClean="0">
                <a:latin typeface="Calibri" panose="020F0502020204030204" pitchFamily="34" charset="0"/>
                <a:cs typeface="Calibri" panose="020F0502020204030204" pitchFamily="34" charset="0"/>
              </a:rPr>
              <a:t>Plans to submit LOUs to Federated Colleges </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98738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Questions?</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cs typeface="Calibri" panose="020F0502020204030204" pitchFamily="34" charset="0"/>
              </a:rPr>
              <a:t>Remember, URFA staff are still available to assist you</a:t>
            </a:r>
          </a:p>
          <a:p>
            <a:r>
              <a:rPr lang="en-US" dirty="0" smtClean="0">
                <a:latin typeface="Calibri" panose="020F0502020204030204" pitchFamily="34" charset="0"/>
                <a:cs typeface="Calibri" panose="020F0502020204030204" pitchFamily="34" charset="0"/>
              </a:rPr>
              <a:t>The best way to contact URFA is at </a:t>
            </a:r>
            <a:r>
              <a:rPr lang="en-US" dirty="0" smtClean="0">
                <a:latin typeface="Calibri" panose="020F0502020204030204" pitchFamily="34" charset="0"/>
                <a:cs typeface="Calibri" panose="020F0502020204030204" pitchFamily="34" charset="0"/>
                <a:hlinkClick r:id="rId2"/>
              </a:rPr>
              <a:t>urfa@uregina.ca</a:t>
            </a:r>
            <a:r>
              <a:rPr lang="en-US" dirty="0" smtClean="0">
                <a:latin typeface="Calibri" panose="020F0502020204030204" pitchFamily="34" charset="0"/>
                <a:cs typeface="Calibri" panose="020F0502020204030204" pitchFamily="34" charset="0"/>
              </a:rPr>
              <a:t> </a:t>
            </a:r>
          </a:p>
          <a:p>
            <a:r>
              <a:rPr lang="en-US" dirty="0" smtClean="0">
                <a:latin typeface="Calibri" panose="020F0502020204030204" pitchFamily="34" charset="0"/>
                <a:cs typeface="Calibri" panose="020F0502020204030204" pitchFamily="34" charset="0"/>
              </a:rPr>
              <a:t>Follow us on Facebook for updates: </a:t>
            </a:r>
            <a:r>
              <a:rPr lang="en-US" dirty="0" smtClean="0">
                <a:latin typeface="Calibri" panose="020F0502020204030204" pitchFamily="34" charset="0"/>
                <a:cs typeface="Calibri" panose="020F0502020204030204" pitchFamily="34" charset="0"/>
                <a:hlinkClick r:id="rId3"/>
              </a:rPr>
              <a:t>www.facebook.com/UofRFA</a:t>
            </a:r>
            <a:r>
              <a:rPr lang="en-US" dirty="0" smtClean="0">
                <a:latin typeface="Calibri" panose="020F0502020204030204" pitchFamily="34" charset="0"/>
                <a:cs typeface="Calibri" panose="020F0502020204030204" pitchFamily="34" charset="0"/>
              </a:rPr>
              <a:t> </a:t>
            </a:r>
          </a:p>
          <a:p>
            <a:r>
              <a:rPr lang="en-US" dirty="0" smtClean="0">
                <a:latin typeface="Calibri" panose="020F0502020204030204" pitchFamily="34" charset="0"/>
                <a:cs typeface="Calibri" panose="020F0502020204030204" pitchFamily="34" charset="0"/>
              </a:rPr>
              <a:t>Follow us on Twitter, too: @</a:t>
            </a:r>
            <a:r>
              <a:rPr lang="en-US" dirty="0" err="1" smtClean="0">
                <a:latin typeface="Calibri" panose="020F0502020204030204" pitchFamily="34" charset="0"/>
                <a:cs typeface="Calibri" panose="020F0502020204030204" pitchFamily="34" charset="0"/>
              </a:rPr>
              <a:t>UofRFA</a:t>
            </a:r>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Check your emails for regular updates</a:t>
            </a:r>
          </a:p>
          <a:p>
            <a:r>
              <a:rPr lang="en-US" dirty="0" smtClean="0">
                <a:latin typeface="Calibri" panose="020F0502020204030204" pitchFamily="34" charset="0"/>
                <a:cs typeface="Calibri" panose="020F0502020204030204" pitchFamily="34" charset="0"/>
              </a:rPr>
              <a:t>Check the website for updates/the latest URFA news: </a:t>
            </a:r>
            <a:r>
              <a:rPr lang="en-US" dirty="0" smtClean="0">
                <a:latin typeface="Calibri" panose="020F0502020204030204" pitchFamily="34" charset="0"/>
                <a:cs typeface="Calibri" panose="020F0502020204030204" pitchFamily="34" charset="0"/>
                <a:hlinkClick r:id="rId4"/>
              </a:rPr>
              <a:t>www.urfa.ca</a:t>
            </a:r>
            <a:r>
              <a:rPr lang="en-US" dirty="0" smtClean="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6135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latin typeface="Calibri" panose="020F0502020204030204" pitchFamily="34" charset="0"/>
                <a:cs typeface="Calibri" panose="020F0502020204030204" pitchFamily="34" charset="0"/>
              </a:rPr>
              <a:t>Developing the LOU- Timeline </a:t>
            </a:r>
            <a:endParaRPr lang="en-CA" sz="36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fontScale="55000" lnSpcReduction="20000"/>
          </a:bodyPr>
          <a:lstStyle/>
          <a:p>
            <a:r>
              <a:rPr lang="en-CA" dirty="0" smtClean="0">
                <a:latin typeface="Calibri" panose="020F0502020204030204" pitchFamily="34" charset="0"/>
                <a:cs typeface="Calibri" panose="020F0502020204030204" pitchFamily="34" charset="0"/>
              </a:rPr>
              <a:t>March 16- University of Regina suspends all classes and labs for a four day period.</a:t>
            </a:r>
          </a:p>
          <a:p>
            <a:r>
              <a:rPr lang="en-CA" dirty="0" smtClean="0">
                <a:latin typeface="Calibri" panose="020F0502020204030204" pitchFamily="34" charset="0"/>
                <a:cs typeface="Calibri" panose="020F0502020204030204" pitchFamily="34" charset="0"/>
              </a:rPr>
              <a:t>March 20- Classes resume remotely. Campus closes. The majority of URFA members begin or make preparations to work remotely. </a:t>
            </a:r>
          </a:p>
          <a:p>
            <a:r>
              <a:rPr lang="en-CA" dirty="0" smtClean="0">
                <a:latin typeface="Calibri" panose="020F0502020204030204" pitchFamily="34" charset="0"/>
                <a:cs typeface="Calibri" panose="020F0502020204030204" pitchFamily="34" charset="0"/>
              </a:rPr>
              <a:t>March 31- URFA Executive passed a motion to approve the creation of a team of URFA members to negotiate a letter of understanding with the U of R/ Federated Colleges to address issues that have arisen as a result of COVID-19.</a:t>
            </a:r>
          </a:p>
          <a:p>
            <a:r>
              <a:rPr lang="en-CA" dirty="0" smtClean="0">
                <a:latin typeface="Calibri" panose="020F0502020204030204" pitchFamily="34" charset="0"/>
                <a:cs typeface="Calibri" panose="020F0502020204030204" pitchFamily="34" charset="0"/>
              </a:rPr>
              <a:t>April- A team of five URFA members and two URFA staff is formed to develop a draft LOU.</a:t>
            </a:r>
          </a:p>
          <a:p>
            <a:r>
              <a:rPr lang="en-CA" dirty="0" smtClean="0">
                <a:latin typeface="Calibri" panose="020F0502020204030204" pitchFamily="34" charset="0"/>
                <a:cs typeface="Calibri" panose="020F0502020204030204" pitchFamily="34" charset="0"/>
              </a:rPr>
              <a:t>April- URFA members are surveyed on the issues they have been facing since campus closed in March. </a:t>
            </a:r>
          </a:p>
          <a:p>
            <a:r>
              <a:rPr lang="en-CA" dirty="0" smtClean="0">
                <a:latin typeface="Calibri" panose="020F0502020204030204" pitchFamily="34" charset="0"/>
                <a:cs typeface="Calibri" panose="020F0502020204030204" pitchFamily="34" charset="0"/>
              </a:rPr>
              <a:t>May- A draft LOU is created and shared with the URFA Executive and Council of Representatives for feedback. </a:t>
            </a:r>
          </a:p>
          <a:p>
            <a:r>
              <a:rPr lang="en-CA" dirty="0" smtClean="0">
                <a:latin typeface="Calibri" panose="020F0502020204030204" pitchFamily="34" charset="0"/>
                <a:cs typeface="Calibri" panose="020F0502020204030204" pitchFamily="34" charset="0"/>
              </a:rPr>
              <a:t>May- The LOU is revised, following feedback, and is shared with the membership for further feedback and suggestions. </a:t>
            </a:r>
          </a:p>
          <a:p>
            <a:r>
              <a:rPr lang="en-CA" dirty="0" smtClean="0">
                <a:latin typeface="Calibri" panose="020F0502020204030204" pitchFamily="34" charset="0"/>
                <a:cs typeface="Calibri" panose="020F0502020204030204" pitchFamily="34" charset="0"/>
              </a:rPr>
              <a:t>June- A final version of the LOU is shared with University of Regina Administration. Administration commits to providing URFA with a response by the end of August. </a:t>
            </a:r>
            <a:endParaRPr lang="en-CA" dirty="0" smtClean="0">
              <a:latin typeface="Calibri" panose="020F0502020204030204" pitchFamily="34" charset="0"/>
              <a:cs typeface="Calibri" panose="020F0502020204030204" pitchFamily="34" charset="0"/>
            </a:endParaRPr>
          </a:p>
          <a:p>
            <a:r>
              <a:rPr lang="en-CA" dirty="0" smtClean="0">
                <a:latin typeface="Calibri" panose="020F0502020204030204" pitchFamily="34" charset="0"/>
                <a:cs typeface="Calibri" panose="020F0502020204030204" pitchFamily="34" charset="0"/>
              </a:rPr>
              <a:t>June- A final version of the LOU is shared with </a:t>
            </a:r>
            <a:r>
              <a:rPr lang="en-CA" dirty="0" err="1" smtClean="0">
                <a:latin typeface="Calibri" panose="020F0502020204030204" pitchFamily="34" charset="0"/>
                <a:cs typeface="Calibri" panose="020F0502020204030204" pitchFamily="34" charset="0"/>
              </a:rPr>
              <a:t>FNUniv</a:t>
            </a:r>
            <a:r>
              <a:rPr lang="en-CA" dirty="0" smtClean="0">
                <a:latin typeface="Calibri" panose="020F0502020204030204" pitchFamily="34" charset="0"/>
                <a:cs typeface="Calibri" panose="020F0502020204030204" pitchFamily="34" charset="0"/>
              </a:rPr>
              <a:t> Administration.</a:t>
            </a:r>
            <a:endParaRPr lang="en-CA" dirty="0" smtClean="0">
              <a:latin typeface="Calibri" panose="020F0502020204030204" pitchFamily="34" charset="0"/>
              <a:cs typeface="Calibri" panose="020F0502020204030204" pitchFamily="34" charset="0"/>
            </a:endParaRPr>
          </a:p>
          <a:p>
            <a:r>
              <a:rPr lang="en-CA" dirty="0" smtClean="0">
                <a:latin typeface="Calibri" panose="020F0502020204030204" pitchFamily="34" charset="0"/>
                <a:cs typeface="Calibri" panose="020F0502020204030204" pitchFamily="34" charset="0"/>
              </a:rPr>
              <a:t>August 26- As of today, URFA has still not received a response from the </a:t>
            </a:r>
            <a:r>
              <a:rPr lang="en-CA" dirty="0" smtClean="0">
                <a:latin typeface="Calibri" panose="020F0502020204030204" pitchFamily="34" charset="0"/>
                <a:cs typeface="Calibri" panose="020F0502020204030204" pitchFamily="34" charset="0"/>
              </a:rPr>
              <a:t>University of Regina or </a:t>
            </a:r>
            <a:r>
              <a:rPr lang="en-CA" dirty="0" err="1" smtClean="0">
                <a:latin typeface="Calibri" panose="020F0502020204030204" pitchFamily="34" charset="0"/>
                <a:cs typeface="Calibri" panose="020F0502020204030204" pitchFamily="34" charset="0"/>
              </a:rPr>
              <a:t>FNUniv</a:t>
            </a:r>
            <a:endParaRPr lang="en-CA"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4269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URFA LOU Team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Calibri" panose="020F0502020204030204" pitchFamily="34" charset="0"/>
                <a:cs typeface="Calibri" panose="020F0502020204030204" pitchFamily="34" charset="0"/>
              </a:rPr>
              <a:t>Sylvain </a:t>
            </a:r>
            <a:r>
              <a:rPr lang="en-US" dirty="0" err="1" smtClean="0">
                <a:latin typeface="Calibri" panose="020F0502020204030204" pitchFamily="34" charset="0"/>
                <a:cs typeface="Calibri" panose="020F0502020204030204" pitchFamily="34" charset="0"/>
              </a:rPr>
              <a:t>Rheault</a:t>
            </a:r>
            <a:r>
              <a:rPr lang="en-US" dirty="0" smtClean="0">
                <a:latin typeface="Calibri" panose="020F0502020204030204" pitchFamily="34" charset="0"/>
                <a:cs typeface="Calibri" panose="020F0502020204030204" pitchFamily="34" charset="0"/>
              </a:rPr>
              <a:t> (La Cite/URFA President)</a:t>
            </a:r>
          </a:p>
          <a:p>
            <a:r>
              <a:rPr lang="en-US" dirty="0" smtClean="0">
                <a:latin typeface="Calibri" panose="020F0502020204030204" pitchFamily="34" charset="0"/>
                <a:cs typeface="Calibri" panose="020F0502020204030204" pitchFamily="34" charset="0"/>
              </a:rPr>
              <a:t>Kevin Siebert (URFA Executive Director)</a:t>
            </a:r>
          </a:p>
          <a:p>
            <a:r>
              <a:rPr lang="en-US" dirty="0" smtClean="0">
                <a:latin typeface="Calibri" panose="020F0502020204030204" pitchFamily="34" charset="0"/>
                <a:cs typeface="Calibri" panose="020F0502020204030204" pitchFamily="34" charset="0"/>
              </a:rPr>
              <a:t>Frank </a:t>
            </a:r>
            <a:r>
              <a:rPr lang="en-US" dirty="0" err="1" smtClean="0">
                <a:latin typeface="Calibri" panose="020F0502020204030204" pitchFamily="34" charset="0"/>
                <a:cs typeface="Calibri" panose="020F0502020204030204" pitchFamily="34" charset="0"/>
              </a:rPr>
              <a:t>Mentes</a:t>
            </a:r>
            <a:r>
              <a:rPr lang="en-US" dirty="0" smtClean="0">
                <a:latin typeface="Calibri" panose="020F0502020204030204" pitchFamily="34" charset="0"/>
                <a:cs typeface="Calibri" panose="020F0502020204030204" pitchFamily="34" charset="0"/>
              </a:rPr>
              <a:t> (URFA Staff) </a:t>
            </a:r>
          </a:p>
          <a:p>
            <a:r>
              <a:rPr lang="en-US" dirty="0" smtClean="0">
                <a:latin typeface="Calibri" panose="020F0502020204030204" pitchFamily="34" charset="0"/>
                <a:cs typeface="Calibri" panose="020F0502020204030204" pitchFamily="34" charset="0"/>
              </a:rPr>
              <a:t>Michael Shires (U of R Academic</a:t>
            </a:r>
            <a:r>
              <a:rPr lang="en-US" dirty="0" smtClean="0">
                <a:latin typeface="Calibri" panose="020F0502020204030204" pitchFamily="34" charset="0"/>
                <a:cs typeface="Calibri" panose="020F0502020204030204" pitchFamily="34" charset="0"/>
              </a:rPr>
              <a:t>)</a:t>
            </a:r>
          </a:p>
          <a:p>
            <a:r>
              <a:rPr lang="en-US" dirty="0" smtClean="0">
                <a:latin typeface="Calibri" panose="020F0502020204030204" pitchFamily="34" charset="0"/>
                <a:cs typeface="Calibri" panose="020F0502020204030204" pitchFamily="34" charset="0"/>
              </a:rPr>
              <a:t>Claire Carter (U of R Academic/Equity Committee Chair</a:t>
            </a:r>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William </a:t>
            </a:r>
            <a:r>
              <a:rPr lang="en-US" dirty="0" err="1" smtClean="0">
                <a:latin typeface="Calibri" panose="020F0502020204030204" pitchFamily="34" charset="0"/>
                <a:cs typeface="Calibri" panose="020F0502020204030204" pitchFamily="34" charset="0"/>
              </a:rPr>
              <a:t>Arnal</a:t>
            </a:r>
            <a:r>
              <a:rPr lang="en-US" dirty="0" smtClean="0">
                <a:latin typeface="Calibri" panose="020F0502020204030204" pitchFamily="34" charset="0"/>
                <a:cs typeface="Calibri" panose="020F0502020204030204" pitchFamily="34" charset="0"/>
              </a:rPr>
              <a:t> (U of R Academic/URFA Grievance Committee Chair</a:t>
            </a:r>
          </a:p>
          <a:p>
            <a:r>
              <a:rPr lang="en-US" dirty="0" smtClean="0">
                <a:latin typeface="Calibri" panose="020F0502020204030204" pitchFamily="34" charset="0"/>
                <a:cs typeface="Calibri" panose="020F0502020204030204" pitchFamily="34" charset="0"/>
              </a:rPr>
              <a:t>Stephen </a:t>
            </a:r>
            <a:r>
              <a:rPr lang="en-US" dirty="0" err="1" smtClean="0">
                <a:latin typeface="Calibri" panose="020F0502020204030204" pitchFamily="34" charset="0"/>
                <a:cs typeface="Calibri" panose="020F0502020204030204" pitchFamily="34" charset="0"/>
              </a:rPr>
              <a:t>Wihak</a:t>
            </a:r>
            <a:r>
              <a:rPr lang="en-US" dirty="0" smtClean="0">
                <a:latin typeface="Calibri" panose="020F0502020204030204" pitchFamily="34" charset="0"/>
                <a:cs typeface="Calibri" panose="020F0502020204030204" pitchFamily="34" charset="0"/>
              </a:rPr>
              <a:t> (U of R APT)</a:t>
            </a:r>
          </a:p>
          <a:p>
            <a:r>
              <a:rPr lang="en-US" dirty="0" smtClean="0">
                <a:latin typeface="Calibri" panose="020F0502020204030204" pitchFamily="34" charset="0"/>
                <a:cs typeface="Calibri" panose="020F0502020204030204" pitchFamily="34" charset="0"/>
              </a:rPr>
              <a:t>Dwayne </a:t>
            </a:r>
            <a:r>
              <a:rPr lang="en-US" dirty="0" err="1" smtClean="0">
                <a:latin typeface="Calibri" panose="020F0502020204030204" pitchFamily="34" charset="0"/>
                <a:cs typeface="Calibri" panose="020F0502020204030204" pitchFamily="34" charset="0"/>
              </a:rPr>
              <a:t>Meisner</a:t>
            </a:r>
            <a:r>
              <a:rPr lang="en-US" dirty="0" smtClean="0">
                <a:latin typeface="Calibri" panose="020F0502020204030204" pitchFamily="34" charset="0"/>
                <a:cs typeface="Calibri" panose="020F0502020204030204" pitchFamily="34" charset="0"/>
              </a:rPr>
              <a:t> (Sessional- Campion College) </a:t>
            </a:r>
          </a:p>
          <a:p>
            <a:pPr marL="0" indent="0">
              <a:buNone/>
            </a:pPr>
            <a:endParaRPr lang="en-US" dirty="0" smtClean="0">
              <a:latin typeface="Calibri" panose="020F0502020204030204" pitchFamily="34" charset="0"/>
              <a:cs typeface="Calibri" panose="020F0502020204030204" pitchFamily="34" charset="0"/>
            </a:endParaRPr>
          </a:p>
          <a:p>
            <a:endParaRPr lang="en-US" dirty="0" smtClean="0">
              <a:latin typeface="Calibri" panose="020F0502020204030204" pitchFamily="34" charset="0"/>
              <a:cs typeface="Calibri" panose="020F0502020204030204" pitchFamily="34" charset="0"/>
            </a:endParaRPr>
          </a:p>
          <a:p>
            <a:endParaRPr lang="en-US" dirty="0" smtClean="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41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Calibri" panose="020F0502020204030204" pitchFamily="34" charset="0"/>
                <a:cs typeface="Calibri" panose="020F0502020204030204" pitchFamily="34" charset="0"/>
              </a:rPr>
              <a:t>Emergency teaching vs. online teaching</a:t>
            </a:r>
            <a:endParaRPr lang="en-CA"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dirty="0" smtClean="0">
                <a:latin typeface="+mn-lt"/>
              </a:rPr>
              <a:t>“</a:t>
            </a:r>
            <a:r>
              <a:rPr lang="en-US" dirty="0">
                <a:latin typeface="+mn-lt"/>
              </a:rPr>
              <a:t>Emergency teaching measures”, which can be either synchronous or asynchronous, occur when, as a result of extraordinary circumstances, the University directs an instructor to adapt their “in person teaching”, which is the standard, to a form of “remote teaching.” </a:t>
            </a:r>
            <a:endParaRPr lang="en-US" dirty="0" smtClean="0">
              <a:latin typeface="+mn-lt"/>
            </a:endParaRPr>
          </a:p>
          <a:p>
            <a:r>
              <a:rPr lang="en-US" dirty="0" smtClean="0">
                <a:latin typeface="+mn-lt"/>
                <a:cs typeface="Calibri" panose="020F0502020204030204" pitchFamily="34" charset="0"/>
              </a:rPr>
              <a:t>Not chosen by the instructor. </a:t>
            </a:r>
          </a:p>
          <a:p>
            <a:r>
              <a:rPr lang="en-US" dirty="0" smtClean="0">
                <a:latin typeface="+mn-lt"/>
                <a:cs typeface="Calibri" panose="020F0502020204030204" pitchFamily="34" charset="0"/>
              </a:rPr>
              <a:t>Does not meet student expectations</a:t>
            </a:r>
            <a:endParaRPr lang="en-CA" dirty="0">
              <a:latin typeface="+mn-lt"/>
              <a:cs typeface="Calibri" panose="020F0502020204030204" pitchFamily="34" charset="0"/>
            </a:endParaRPr>
          </a:p>
        </p:txBody>
      </p:sp>
    </p:spTree>
    <p:extLst>
      <p:ext uri="{BB962C8B-B14F-4D97-AF65-F5344CB8AC3E}">
        <p14:creationId xmlns:p14="http://schemas.microsoft.com/office/powerpoint/2010/main" val="1809702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Emergency teaching vs. online teaching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dirty="0" smtClean="0">
                <a:latin typeface="Calibri" panose="020F0502020204030204" pitchFamily="34" charset="0"/>
                <a:cs typeface="Calibri" panose="020F0502020204030204" pitchFamily="34" charset="0"/>
              </a:rPr>
              <a:t>Online teaching is when an </a:t>
            </a:r>
            <a:r>
              <a:rPr lang="en-US" dirty="0">
                <a:latin typeface="Calibri" panose="020F0502020204030204" pitchFamily="34" charset="0"/>
                <a:cs typeface="Calibri" panose="020F0502020204030204" pitchFamily="34" charset="0"/>
              </a:rPr>
              <a:t>instructor opts to teach their class in an asynchronous </a:t>
            </a:r>
            <a:r>
              <a:rPr lang="en-US" dirty="0" smtClean="0">
                <a:latin typeface="Calibri" panose="020F0502020204030204" pitchFamily="34" charset="0"/>
                <a:cs typeface="Calibri" panose="020F0502020204030204" pitchFamily="34" charset="0"/>
              </a:rPr>
              <a:t>way. </a:t>
            </a:r>
          </a:p>
          <a:p>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M</a:t>
            </a:r>
            <a:r>
              <a:rPr lang="en-US" dirty="0" smtClean="0">
                <a:latin typeface="Calibri" panose="020F0502020204030204" pitchFamily="34" charset="0"/>
                <a:cs typeface="Calibri" panose="020F0502020204030204" pitchFamily="34" charset="0"/>
              </a:rPr>
              <a:t>aximum </a:t>
            </a:r>
            <a:r>
              <a:rPr lang="en-US" dirty="0">
                <a:latin typeface="Calibri" panose="020F0502020204030204" pitchFamily="34" charset="0"/>
                <a:cs typeface="Calibri" panose="020F0502020204030204" pitchFamily="34" charset="0"/>
              </a:rPr>
              <a:t>use of online resources. </a:t>
            </a:r>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More time consuming, time </a:t>
            </a:r>
            <a:r>
              <a:rPr lang="en-US" dirty="0">
                <a:latin typeface="Calibri" panose="020F0502020204030204" pitchFamily="34" charset="0"/>
                <a:cs typeface="Calibri" panose="020F0502020204030204" pitchFamily="34" charset="0"/>
              </a:rPr>
              <a:t>consuming </a:t>
            </a:r>
            <a:endParaRPr lang="en-US" dirty="0" smtClean="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N</a:t>
            </a:r>
            <a:r>
              <a:rPr lang="en-US" dirty="0" smtClean="0">
                <a:latin typeface="Calibri" panose="020F0502020204030204" pitchFamily="34" charset="0"/>
                <a:cs typeface="Calibri" panose="020F0502020204030204" pitchFamily="34" charset="0"/>
              </a:rPr>
              <a:t>ormally </a:t>
            </a:r>
            <a:r>
              <a:rPr lang="en-US" dirty="0">
                <a:latin typeface="Calibri" panose="020F0502020204030204" pitchFamily="34" charset="0"/>
                <a:cs typeface="Calibri" panose="020F0502020204030204" pitchFamily="34" charset="0"/>
              </a:rPr>
              <a:t>worth 1.5 </a:t>
            </a:r>
            <a:r>
              <a:rPr lang="en-US" dirty="0" err="1">
                <a:latin typeface="Calibri" panose="020F0502020204030204" pitchFamily="34" charset="0"/>
                <a:cs typeface="Calibri" panose="020F0502020204030204" pitchFamily="34" charset="0"/>
              </a:rPr>
              <a:t>courseload</a:t>
            </a:r>
            <a:r>
              <a:rPr lang="en-US" dirty="0">
                <a:latin typeface="Calibri" panose="020F0502020204030204" pitchFamily="34" charset="0"/>
                <a:cs typeface="Calibri" panose="020F0502020204030204" pitchFamily="34" charset="0"/>
              </a:rPr>
              <a:t> in several Faculties. </a:t>
            </a:r>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It </a:t>
            </a:r>
            <a:r>
              <a:rPr lang="en-US" dirty="0">
                <a:latin typeface="Calibri" panose="020F0502020204030204" pitchFamily="34" charset="0"/>
                <a:cs typeface="Calibri" panose="020F0502020204030204" pitchFamily="34" charset="0"/>
              </a:rPr>
              <a:t>meets the students’ expectations who opt for this kind of course</a:t>
            </a:r>
            <a:r>
              <a:rPr lang="en-US" dirty="0"/>
              <a:t>.</a:t>
            </a:r>
          </a:p>
          <a:p>
            <a:endParaRPr lang="en-US" dirty="0"/>
          </a:p>
        </p:txBody>
      </p:sp>
    </p:spTree>
    <p:extLst>
      <p:ext uri="{BB962C8B-B14F-4D97-AF65-F5344CB8AC3E}">
        <p14:creationId xmlns:p14="http://schemas.microsoft.com/office/powerpoint/2010/main" val="382042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Online vs. remote vs. in person teaching</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dirty="0" smtClean="0">
                <a:latin typeface="Calibri" panose="020F0502020204030204" pitchFamily="34" charset="0"/>
                <a:cs typeface="Calibri" panose="020F0502020204030204" pitchFamily="34" charset="0"/>
              </a:rPr>
              <a:t>Online teaching- </a:t>
            </a:r>
            <a:r>
              <a:rPr lang="en-US" dirty="0">
                <a:latin typeface="Calibri" panose="020F0502020204030204" pitchFamily="34" charset="0"/>
                <a:cs typeface="Calibri" panose="020F0502020204030204" pitchFamily="34" charset="0"/>
              </a:rPr>
              <a:t>when an instructor opts to teach their class in an asynchronous </a:t>
            </a:r>
            <a:r>
              <a:rPr lang="en-US" dirty="0" smtClean="0">
                <a:latin typeface="Calibri" panose="020F0502020204030204" pitchFamily="34" charset="0"/>
                <a:cs typeface="Calibri" panose="020F0502020204030204" pitchFamily="34" charset="0"/>
              </a:rPr>
              <a:t>way. </a:t>
            </a:r>
          </a:p>
          <a:p>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M</a:t>
            </a:r>
            <a:r>
              <a:rPr lang="en-US" dirty="0" smtClean="0">
                <a:latin typeface="Calibri" panose="020F0502020204030204" pitchFamily="34" charset="0"/>
                <a:cs typeface="Calibri" panose="020F0502020204030204" pitchFamily="34" charset="0"/>
              </a:rPr>
              <a:t>aximum </a:t>
            </a:r>
            <a:r>
              <a:rPr lang="en-US" dirty="0">
                <a:latin typeface="Calibri" panose="020F0502020204030204" pitchFamily="34" charset="0"/>
                <a:cs typeface="Calibri" panose="020F0502020204030204" pitchFamily="34" charset="0"/>
              </a:rPr>
              <a:t>use of online resources. </a:t>
            </a:r>
            <a:endParaRPr lang="en-US" dirty="0" smtClean="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a:t>
            </a:r>
            <a:r>
              <a:rPr lang="en-US" dirty="0" smtClean="0">
                <a:latin typeface="Calibri" panose="020F0502020204030204" pitchFamily="34" charset="0"/>
                <a:cs typeface="Calibri" panose="020F0502020204030204" pitchFamily="34" charset="0"/>
              </a:rPr>
              <a:t>ime </a:t>
            </a:r>
            <a:r>
              <a:rPr lang="en-US" dirty="0">
                <a:latin typeface="Calibri" panose="020F0502020204030204" pitchFamily="34" charset="0"/>
                <a:cs typeface="Calibri" panose="020F0502020204030204" pitchFamily="34" charset="0"/>
              </a:rPr>
              <a:t>consuming and the course is normally worth 1.5 </a:t>
            </a:r>
            <a:r>
              <a:rPr lang="en-US" dirty="0" err="1">
                <a:latin typeface="Calibri" panose="020F0502020204030204" pitchFamily="34" charset="0"/>
                <a:cs typeface="Calibri" panose="020F0502020204030204" pitchFamily="34" charset="0"/>
              </a:rPr>
              <a:t>courseload</a:t>
            </a:r>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in several </a:t>
            </a:r>
            <a:r>
              <a:rPr lang="en-US" dirty="0">
                <a:latin typeface="Calibri" panose="020F0502020204030204" pitchFamily="34" charset="0"/>
                <a:cs typeface="Calibri" panose="020F0502020204030204" pitchFamily="34" charset="0"/>
              </a:rPr>
              <a:t>Faculties. </a:t>
            </a:r>
            <a:endParaRPr lang="en-US"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6934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Online vs. remote vs. in person teaching</a:t>
            </a:r>
            <a:endParaRPr lang="en-US" dirty="0"/>
          </a:p>
        </p:txBody>
      </p:sp>
      <p:sp>
        <p:nvSpPr>
          <p:cNvPr id="3" name="Content Placeholder 2"/>
          <p:cNvSpPr>
            <a:spLocks noGrp="1"/>
          </p:cNvSpPr>
          <p:nvPr>
            <p:ph idx="1"/>
          </p:nvPr>
        </p:nvSpPr>
        <p:spPr/>
        <p:txBody>
          <a:bodyPr/>
          <a:lstStyle/>
          <a:p>
            <a:r>
              <a:rPr lang="en-US" dirty="0">
                <a:latin typeface="Calibri" panose="020F0502020204030204" pitchFamily="34" charset="0"/>
                <a:cs typeface="Calibri" panose="020F0502020204030204" pitchFamily="34" charset="0"/>
              </a:rPr>
              <a:t>“Remote teaching” is when an instructor opts to teach their class at a distance, in a synchronous way, with minor changes to the teaching method. </a:t>
            </a:r>
            <a:endParaRPr lang="en-US" dirty="0" smtClean="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N</a:t>
            </a:r>
            <a:r>
              <a:rPr lang="en-US" dirty="0" smtClean="0">
                <a:latin typeface="Calibri" panose="020F0502020204030204" pitchFamily="34" charset="0"/>
                <a:cs typeface="Calibri" panose="020F0502020204030204" pitchFamily="34" charset="0"/>
              </a:rPr>
              <a:t>ormally </a:t>
            </a:r>
            <a:r>
              <a:rPr lang="en-US" dirty="0">
                <a:latin typeface="Calibri" panose="020F0502020204030204" pitchFamily="34" charset="0"/>
                <a:cs typeface="Calibri" panose="020F0502020204030204" pitchFamily="34" charset="0"/>
              </a:rPr>
              <a:t>worth one </a:t>
            </a:r>
            <a:r>
              <a:rPr lang="en-US" dirty="0" err="1">
                <a:latin typeface="Calibri" panose="020F0502020204030204" pitchFamily="34" charset="0"/>
                <a:cs typeface="Calibri" panose="020F0502020204030204" pitchFamily="34" charset="0"/>
              </a:rPr>
              <a:t>courseload</a:t>
            </a:r>
            <a:r>
              <a:rPr lang="en-US" dirty="0">
                <a:latin typeface="Calibri" panose="020F0502020204030204" pitchFamily="34" charset="0"/>
                <a:cs typeface="Calibri" panose="020F0502020204030204" pitchFamily="34" charset="0"/>
              </a:rPr>
              <a:t>. </a:t>
            </a:r>
            <a:endParaRPr lang="en-US" dirty="0" smtClean="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“In-person teaching” is when an instructor opts to teach their class in the traditional classroom setting. </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N</a:t>
            </a:r>
            <a:r>
              <a:rPr lang="en-US" dirty="0" smtClean="0">
                <a:latin typeface="Calibri" panose="020F0502020204030204" pitchFamily="34" charset="0"/>
                <a:cs typeface="Calibri" panose="020F0502020204030204" pitchFamily="34" charset="0"/>
              </a:rPr>
              <a:t>ormally </a:t>
            </a:r>
            <a:r>
              <a:rPr lang="en-US" dirty="0">
                <a:latin typeface="Calibri" panose="020F0502020204030204" pitchFamily="34" charset="0"/>
                <a:cs typeface="Calibri" panose="020F0502020204030204" pitchFamily="34" charset="0"/>
              </a:rPr>
              <a:t>worth one </a:t>
            </a:r>
            <a:r>
              <a:rPr lang="en-US" dirty="0" err="1">
                <a:latin typeface="Calibri" panose="020F0502020204030204" pitchFamily="34" charset="0"/>
                <a:cs typeface="Calibri" panose="020F0502020204030204" pitchFamily="34" charset="0"/>
              </a:rPr>
              <a:t>courseload</a:t>
            </a:r>
            <a:r>
              <a:rPr lang="en-US" dirty="0">
                <a:latin typeface="Calibri" panose="020F0502020204030204" pitchFamily="34" charset="0"/>
                <a:cs typeface="Calibri" panose="020F0502020204030204" pitchFamily="34" charset="0"/>
              </a:rPr>
              <a:t>.</a:t>
            </a:r>
          </a:p>
          <a:p>
            <a:endParaRPr lang="en-US" dirty="0"/>
          </a:p>
        </p:txBody>
      </p:sp>
    </p:spTree>
    <p:extLst>
      <p:ext uri="{BB962C8B-B14F-4D97-AF65-F5344CB8AC3E}">
        <p14:creationId xmlns:p14="http://schemas.microsoft.com/office/powerpoint/2010/main" val="687498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Emergency Teaching Measures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fontScale="92500" lnSpcReduction="20000"/>
          </a:bodyPr>
          <a:lstStyle/>
          <a:p>
            <a:r>
              <a:rPr lang="en-US" sz="2200" b="1" dirty="0" smtClean="0">
                <a:latin typeface="Calibri" panose="020F0502020204030204" pitchFamily="34" charset="0"/>
                <a:cs typeface="Calibri" panose="020F0502020204030204" pitchFamily="34" charset="0"/>
              </a:rPr>
              <a:t>Problem: </a:t>
            </a:r>
            <a:r>
              <a:rPr lang="en-US" sz="2400" dirty="0" smtClean="0">
                <a:latin typeface="Calibri" panose="020F0502020204030204" pitchFamily="34" charset="0"/>
                <a:cs typeface="Calibri" panose="020F0502020204030204" pitchFamily="34" charset="0"/>
              </a:rPr>
              <a:t>Courses </a:t>
            </a:r>
            <a:r>
              <a:rPr lang="en-US" sz="2400" dirty="0">
                <a:latin typeface="Calibri" panose="020F0502020204030204" pitchFamily="34" charset="0"/>
                <a:cs typeface="Calibri" panose="020F0502020204030204" pitchFamily="34" charset="0"/>
              </a:rPr>
              <a:t>normally delivered as “in person teaching” have rapidly shifted to </a:t>
            </a:r>
            <a:r>
              <a:rPr lang="en-US" sz="2400" dirty="0" smtClean="0">
                <a:latin typeface="Calibri" panose="020F0502020204030204" pitchFamily="34" charset="0"/>
                <a:cs typeface="Calibri" panose="020F0502020204030204" pitchFamily="34" charset="0"/>
              </a:rPr>
              <a:t>“emergency </a:t>
            </a:r>
            <a:r>
              <a:rPr lang="en-US" sz="2400" dirty="0">
                <a:latin typeface="Calibri" panose="020F0502020204030204" pitchFamily="34" charset="0"/>
                <a:cs typeface="Calibri" panose="020F0502020204030204" pitchFamily="34" charset="0"/>
              </a:rPr>
              <a:t>teaching measures</a:t>
            </a:r>
            <a:r>
              <a:rPr lang="en-US" sz="2400" dirty="0" smtClean="0">
                <a:latin typeface="Calibri" panose="020F0502020204030204" pitchFamily="34" charset="0"/>
                <a:cs typeface="Calibri" panose="020F0502020204030204" pitchFamily="34" charset="0"/>
              </a:rPr>
              <a:t>.”</a:t>
            </a:r>
          </a:p>
          <a:p>
            <a:r>
              <a:rPr lang="en-US" sz="2200" b="1" dirty="0" smtClean="0">
                <a:latin typeface="Calibri" panose="020F0502020204030204" pitchFamily="34" charset="0"/>
                <a:cs typeface="Calibri" panose="020F0502020204030204" pitchFamily="34" charset="0"/>
              </a:rPr>
              <a:t>Proposed Solution: </a:t>
            </a:r>
          </a:p>
          <a:p>
            <a:pPr lvl="1"/>
            <a:r>
              <a:rPr lang="en-US" sz="2000" dirty="0"/>
              <a:t>It must be acknowledged that “emergency teaching measures” require additional hours in preparation and delivery. Some form of compensation must be provided</a:t>
            </a:r>
            <a:r>
              <a:rPr lang="en-US" sz="2000" dirty="0" smtClean="0"/>
              <a:t>.</a:t>
            </a:r>
          </a:p>
          <a:p>
            <a:pPr lvl="1"/>
            <a:r>
              <a:rPr lang="en-US" sz="2000" dirty="0"/>
              <a:t>The financial compensation for </a:t>
            </a:r>
            <a:r>
              <a:rPr lang="en-US" sz="2000" dirty="0" err="1"/>
              <a:t>Sessionals</a:t>
            </a:r>
            <a:r>
              <a:rPr lang="en-US" sz="2000" dirty="0"/>
              <a:t> should be at least 1.25 stipend per course</a:t>
            </a:r>
            <a:r>
              <a:rPr lang="en-US" sz="2000" dirty="0" smtClean="0"/>
              <a:t>.</a:t>
            </a:r>
          </a:p>
          <a:p>
            <a:pPr lvl="1"/>
            <a:r>
              <a:rPr lang="en-US" sz="2000" dirty="0"/>
              <a:t>Faculty members should be provided with at least one teaching release in a future semester for every 4 such courses</a:t>
            </a:r>
            <a:r>
              <a:rPr lang="en-US" sz="2000" dirty="0" smtClean="0"/>
              <a:t>.</a:t>
            </a:r>
          </a:p>
          <a:p>
            <a:pPr lvl="1"/>
            <a:r>
              <a:rPr lang="en-US" sz="2000" dirty="0"/>
              <a:t>The effects of this kind of delivery on research and service should be recognized in the performance review for the next five years.</a:t>
            </a:r>
          </a:p>
          <a:p>
            <a:pPr lvl="1"/>
            <a:r>
              <a:rPr lang="en-US" sz="2000" dirty="0"/>
              <a:t>Students should be made aware that the quality of teaching is going to be different and will require drastic adjustments that may not live up to the expected ‘academic excellence.’</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3569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7233BC8-EFFA-4B6E-BA86-661AE67EAC2C}" vid="{11B564C3-F279-43E3-AAAE-0DCFEDC32A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URFA power point template</Template>
  <TotalTime>282</TotalTime>
  <Words>1913</Words>
  <Application>Microsoft Office PowerPoint</Application>
  <PresentationFormat>Widescreen</PresentationFormat>
  <Paragraphs>123</Paragraphs>
  <Slides>22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Cooper Hewitt</vt:lpstr>
      <vt:lpstr>Office Theme</vt:lpstr>
      <vt:lpstr>URFA Member Town Hall Meeting</vt:lpstr>
      <vt:lpstr>Why a Letter of Understanding (LOU)?</vt:lpstr>
      <vt:lpstr>Developing the LOU- Timeline </vt:lpstr>
      <vt:lpstr>URFA LOU Team </vt:lpstr>
      <vt:lpstr>Emergency teaching vs. online teaching</vt:lpstr>
      <vt:lpstr>Emergency teaching vs. online teaching </vt:lpstr>
      <vt:lpstr>Online vs. remote vs. in person teaching</vt:lpstr>
      <vt:lpstr>Online vs. remote vs. in person teaching</vt:lpstr>
      <vt:lpstr>Emergency Teaching Measures </vt:lpstr>
      <vt:lpstr>Caregiving </vt:lpstr>
      <vt:lpstr>Caregiving </vt:lpstr>
      <vt:lpstr>Research Programs </vt:lpstr>
      <vt:lpstr>2020-21 Academic Year Deadlines</vt:lpstr>
      <vt:lpstr>Performance Review</vt:lpstr>
      <vt:lpstr>Changes to programs</vt:lpstr>
      <vt:lpstr>Home Ergonomics/Health and Safety on Campus</vt:lpstr>
      <vt:lpstr>Mental Health</vt:lpstr>
      <vt:lpstr>Job stability and benefits for sessionals </vt:lpstr>
      <vt:lpstr>Adjustments for APT members </vt:lpstr>
      <vt:lpstr>Adjustments for APT members </vt:lpstr>
      <vt:lpstr>What’s next?</vt:lpstr>
      <vt:lpstr>Questions?</vt:lpstr>
    </vt:vector>
  </TitlesOfParts>
  <Company>University of Regina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URFA Member Town Hall Meeting</dc:title>
  <dc:creator>Eric</dc:creator>
  <cp:lastModifiedBy>Eric</cp:lastModifiedBy>
  <cp:revision>20</cp:revision>
  <dcterms:created xsi:type="dcterms:W3CDTF">2020-08-18T15:34:28Z</dcterms:created>
  <dcterms:modified xsi:type="dcterms:W3CDTF">2020-08-25T20:53:39Z</dcterms:modified>
</cp:coreProperties>
</file>